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97" r:id="rId3"/>
    <p:sldId id="290" r:id="rId4"/>
    <p:sldId id="259" r:id="rId5"/>
    <p:sldId id="264" r:id="rId6"/>
    <p:sldId id="265" r:id="rId7"/>
    <p:sldId id="266" r:id="rId8"/>
    <p:sldId id="260" r:id="rId9"/>
    <p:sldId id="262" r:id="rId10"/>
    <p:sldId id="258" r:id="rId11"/>
    <p:sldId id="267" r:id="rId12"/>
    <p:sldId id="280" r:id="rId13"/>
    <p:sldId id="281" r:id="rId14"/>
    <p:sldId id="279" r:id="rId15"/>
    <p:sldId id="272" r:id="rId16"/>
    <p:sldId id="287" r:id="rId17"/>
    <p:sldId id="273" r:id="rId18"/>
    <p:sldId id="275" r:id="rId19"/>
    <p:sldId id="299" r:id="rId20"/>
    <p:sldId id="300" r:id="rId21"/>
    <p:sldId id="278" r:id="rId22"/>
    <p:sldId id="282" r:id="rId23"/>
    <p:sldId id="283" r:id="rId24"/>
    <p:sldId id="284" r:id="rId25"/>
    <p:sldId id="285" r:id="rId26"/>
    <p:sldId id="286" r:id="rId27"/>
    <p:sldId id="289" r:id="rId28"/>
    <p:sldId id="301" r:id="rId29"/>
    <p:sldId id="302" r:id="rId30"/>
    <p:sldId id="303"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6"/>
    <p:restoredTop sz="93692"/>
  </p:normalViewPr>
  <p:slideViewPr>
    <p:cSldViewPr snapToGrid="0" snapToObjects="1">
      <p:cViewPr>
        <p:scale>
          <a:sx n="66" d="100"/>
          <a:sy n="66" d="100"/>
        </p:scale>
        <p:origin x="14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4925F-55A3-CA4F-A123-8F3B252D630B}" type="datetimeFigureOut">
              <a:rPr lang="en-US" smtClean="0"/>
              <a:t>2/13/20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89F73-BAA7-9F45-9B7E-63B2FFC75621}" type="slidenum">
              <a:rPr lang="en-US" smtClean="0"/>
              <a:t>‹#›</a:t>
            </a:fld>
            <a:endParaRPr lang="en-US" dirty="0"/>
          </a:p>
        </p:txBody>
      </p:sp>
    </p:spTree>
    <p:extLst>
      <p:ext uri="{BB962C8B-B14F-4D97-AF65-F5344CB8AC3E}">
        <p14:creationId xmlns:p14="http://schemas.microsoft.com/office/powerpoint/2010/main" val="44244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CFB1D-9351-9944-9FE3-5C6750DBC53E}" type="datetimeFigureOut">
              <a:rPr lang="en-US" smtClean="0"/>
              <a:t>2/13/20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174424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CFB1D-9351-9944-9FE3-5C6750DBC53E}" type="datetimeFigureOut">
              <a:rPr lang="en-US" smtClean="0"/>
              <a:t>2/13/20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128344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CFB1D-9351-9944-9FE3-5C6750DBC53E}" type="datetimeFigureOut">
              <a:rPr lang="en-US" smtClean="0"/>
              <a:t>2/13/20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160097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CFB1D-9351-9944-9FE3-5C6750DBC53E}" type="datetimeFigureOut">
              <a:rPr lang="en-US" smtClean="0"/>
              <a:t>2/13/20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29813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CFB1D-9351-9944-9FE3-5C6750DBC53E}" type="datetimeFigureOut">
              <a:rPr lang="en-US" smtClean="0"/>
              <a:t>2/13/20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61942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CFB1D-9351-9944-9FE3-5C6750DBC53E}" type="datetimeFigureOut">
              <a:rPr lang="en-US" smtClean="0"/>
              <a:t>2/13/20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186567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5CFB1D-9351-9944-9FE3-5C6750DBC53E}" type="datetimeFigureOut">
              <a:rPr lang="en-US" smtClean="0"/>
              <a:t>2/13/20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107294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CFB1D-9351-9944-9FE3-5C6750DBC53E}" type="datetimeFigureOut">
              <a:rPr lang="en-US" smtClean="0"/>
              <a:t>2/13/20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58466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CFB1D-9351-9944-9FE3-5C6750DBC53E}" type="datetimeFigureOut">
              <a:rPr lang="en-US" smtClean="0"/>
              <a:t>2/13/20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175614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CFB1D-9351-9944-9FE3-5C6750DBC53E}" type="datetimeFigureOut">
              <a:rPr lang="en-US" smtClean="0"/>
              <a:t>2/13/20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54615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CFB1D-9351-9944-9FE3-5C6750DBC53E}" type="datetimeFigureOut">
              <a:rPr lang="en-US" smtClean="0"/>
              <a:t>2/13/20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3D3E4-B2B5-164E-B412-076F4C050F0D}" type="slidenum">
              <a:rPr lang="en-US" smtClean="0"/>
              <a:t>‹#›</a:t>
            </a:fld>
            <a:endParaRPr lang="en-US" dirty="0"/>
          </a:p>
        </p:txBody>
      </p:sp>
    </p:spTree>
    <p:extLst>
      <p:ext uri="{BB962C8B-B14F-4D97-AF65-F5344CB8AC3E}">
        <p14:creationId xmlns:p14="http://schemas.microsoft.com/office/powerpoint/2010/main" val="9277095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CFB1D-9351-9944-9FE3-5C6750DBC53E}" type="datetimeFigureOut">
              <a:rPr lang="en-US" smtClean="0"/>
              <a:t>2/13/20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3D3E4-B2B5-164E-B412-076F4C050F0D}" type="slidenum">
              <a:rPr lang="en-US" smtClean="0"/>
              <a:t>‹#›</a:t>
            </a:fld>
            <a:endParaRPr lang="en-US" dirty="0"/>
          </a:p>
        </p:txBody>
      </p:sp>
    </p:spTree>
    <p:extLst>
      <p:ext uri="{BB962C8B-B14F-4D97-AF65-F5344CB8AC3E}">
        <p14:creationId xmlns:p14="http://schemas.microsoft.com/office/powerpoint/2010/main" val="148265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ncbi.nlm.nih.gov/pubmed/8072597" TargetMode="External"/><Relationship Id="rId3"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ntersecting circles">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24000" y="2776538"/>
            <a:ext cx="9144000" cy="1381188"/>
          </a:xfrm>
        </p:spPr>
        <p:txBody>
          <a:bodyPr anchor="ctr">
            <a:noAutofit/>
          </a:bodyPr>
          <a:lstStyle/>
          <a:p>
            <a:r>
              <a:rPr lang="en-US" sz="4400" b="1" dirty="0" smtClean="0">
                <a:solidFill>
                  <a:schemeClr val="bg2"/>
                </a:solidFill>
              </a:rPr>
              <a:t>Persistent </a:t>
            </a:r>
            <a:r>
              <a:rPr lang="en-US" sz="4400" b="1" dirty="0">
                <a:solidFill>
                  <a:schemeClr val="bg2"/>
                </a:solidFill>
              </a:rPr>
              <a:t>Postural Perceptual Dizziness</a:t>
            </a:r>
            <a:br>
              <a:rPr lang="en-US" sz="4400" b="1" dirty="0">
                <a:solidFill>
                  <a:schemeClr val="bg2"/>
                </a:solidFill>
              </a:rPr>
            </a:br>
            <a:r>
              <a:rPr lang="en-US" sz="4400" b="1" dirty="0">
                <a:solidFill>
                  <a:schemeClr val="bg2"/>
                </a:solidFill>
              </a:rPr>
              <a:t>PPPD</a:t>
            </a:r>
          </a:p>
        </p:txBody>
      </p:sp>
      <p:sp>
        <p:nvSpPr>
          <p:cNvPr id="3" name="Subtitle 2"/>
          <p:cNvSpPr>
            <a:spLocks noGrp="1"/>
          </p:cNvSpPr>
          <p:nvPr>
            <p:ph type="subTitle" idx="1"/>
          </p:nvPr>
        </p:nvSpPr>
        <p:spPr>
          <a:xfrm>
            <a:off x="1524000" y="4495800"/>
            <a:ext cx="9144000" cy="762000"/>
          </a:xfrm>
        </p:spPr>
        <p:txBody>
          <a:bodyPr>
            <a:noAutofit/>
          </a:bodyPr>
          <a:lstStyle/>
          <a:p>
            <a:r>
              <a:rPr lang="en-US" sz="2800" dirty="0"/>
              <a:t>Translating the current neuroscience literature regarding </a:t>
            </a:r>
          </a:p>
          <a:p>
            <a:r>
              <a:rPr lang="en-US" sz="2800" dirty="0"/>
              <a:t>brain based benign balance disorders. </a:t>
            </a:r>
          </a:p>
        </p:txBody>
      </p:sp>
    </p:spTree>
    <p:extLst>
      <p:ext uri="{BB962C8B-B14F-4D97-AF65-F5344CB8AC3E}">
        <p14:creationId xmlns:p14="http://schemas.microsoft.com/office/powerpoint/2010/main" val="27209030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051" y="995681"/>
            <a:ext cx="8485949" cy="4490720"/>
          </a:xfrm>
          <a:prstGeom prst="rect">
            <a:avLst/>
          </a:prstGeom>
        </p:spPr>
      </p:pic>
      <p:sp>
        <p:nvSpPr>
          <p:cNvPr id="2" name="Title 1"/>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1800" kern="1200" dirty="0">
                <a:solidFill>
                  <a:schemeClr val="bg1"/>
                </a:solidFill>
                <a:latin typeface="+mj-lt"/>
                <a:ea typeface="+mj-ea"/>
                <a:cs typeface="+mj-cs"/>
              </a:rPr>
              <a:t/>
            </a: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Chronic Subjective Dizziness (CSD) as an anxiety disorder</a:t>
            </a: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Jeffrey Staab et al</a:t>
            </a:r>
            <a:br>
              <a:rPr lang="en-US" sz="1800" kern="1200" dirty="0">
                <a:solidFill>
                  <a:schemeClr val="bg1"/>
                </a:solidFill>
                <a:latin typeface="+mj-lt"/>
                <a:ea typeface="+mj-ea"/>
                <a:cs typeface="+mj-cs"/>
              </a:rPr>
            </a:br>
            <a:endParaRPr lang="en-US" sz="1800" kern="1200" dirty="0">
              <a:solidFill>
                <a:schemeClr val="bg1"/>
              </a:solidFill>
              <a:latin typeface="+mj-lt"/>
              <a:ea typeface="+mj-ea"/>
              <a:cs typeface="+mj-cs"/>
            </a:endParaRPr>
          </a:p>
        </p:txBody>
      </p:sp>
    </p:spTree>
    <p:extLst>
      <p:ext uri="{BB962C8B-B14F-4D97-AF65-F5344CB8AC3E}">
        <p14:creationId xmlns:p14="http://schemas.microsoft.com/office/powerpoint/2010/main" val="3398643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  </a:t>
            </a:r>
            <a:r>
              <a:rPr lang="en-US" sz="4800" b="1" u="sng" kern="1200">
                <a:solidFill>
                  <a:srgbClr val="FFFFFF"/>
                </a:solidFill>
                <a:latin typeface="+mj-lt"/>
                <a:ea typeface="+mj-ea"/>
                <a:cs typeface="+mj-cs"/>
              </a:rPr>
              <a:t>P</a:t>
            </a:r>
            <a:r>
              <a:rPr lang="en-US" sz="4800" kern="1200">
                <a:solidFill>
                  <a:srgbClr val="FFFFFF"/>
                </a:solidFill>
                <a:latin typeface="+mj-lt"/>
                <a:ea typeface="+mj-ea"/>
                <a:cs typeface="+mj-cs"/>
              </a:rPr>
              <a:t>ersistent</a:t>
            </a:r>
            <a:br>
              <a:rPr lang="en-US" sz="4800" kern="1200">
                <a:solidFill>
                  <a:srgbClr val="FFFFFF"/>
                </a:solidFill>
                <a:latin typeface="+mj-lt"/>
                <a:ea typeface="+mj-ea"/>
                <a:cs typeface="+mj-cs"/>
              </a:rPr>
            </a:br>
            <a:r>
              <a:rPr lang="en-US" sz="4800" kern="1200">
                <a:solidFill>
                  <a:srgbClr val="FFFFFF"/>
                </a:solidFill>
                <a:latin typeface="+mj-lt"/>
                <a:ea typeface="+mj-ea"/>
                <a:cs typeface="+mj-cs"/>
              </a:rPr>
              <a:t>  </a:t>
            </a:r>
            <a:r>
              <a:rPr lang="en-US" sz="4800" b="1" u="sng" kern="1200">
                <a:solidFill>
                  <a:srgbClr val="FFFFFF"/>
                </a:solidFill>
                <a:latin typeface="+mj-lt"/>
                <a:ea typeface="+mj-ea"/>
                <a:cs typeface="+mj-cs"/>
              </a:rPr>
              <a:t>P</a:t>
            </a:r>
            <a:r>
              <a:rPr lang="en-US" sz="4800" kern="1200">
                <a:solidFill>
                  <a:srgbClr val="FFFFFF"/>
                </a:solidFill>
                <a:latin typeface="+mj-lt"/>
                <a:ea typeface="+mj-ea"/>
                <a:cs typeface="+mj-cs"/>
              </a:rPr>
              <a:t>ostural-</a:t>
            </a:r>
            <a:br>
              <a:rPr lang="en-US" sz="4800" kern="1200">
                <a:solidFill>
                  <a:srgbClr val="FFFFFF"/>
                </a:solidFill>
                <a:latin typeface="+mj-lt"/>
                <a:ea typeface="+mj-ea"/>
                <a:cs typeface="+mj-cs"/>
              </a:rPr>
            </a:br>
            <a:r>
              <a:rPr lang="en-US" sz="4800" kern="1200">
                <a:solidFill>
                  <a:srgbClr val="FFFFFF"/>
                </a:solidFill>
                <a:latin typeface="+mj-lt"/>
                <a:ea typeface="+mj-ea"/>
                <a:cs typeface="+mj-cs"/>
              </a:rPr>
              <a:t>  </a:t>
            </a:r>
            <a:r>
              <a:rPr lang="en-US" sz="4800" b="1" u="sng" kern="1200">
                <a:solidFill>
                  <a:srgbClr val="FFFFFF"/>
                </a:solidFill>
                <a:latin typeface="+mj-lt"/>
                <a:ea typeface="+mj-ea"/>
                <a:cs typeface="+mj-cs"/>
              </a:rPr>
              <a:t>P</a:t>
            </a:r>
            <a:r>
              <a:rPr lang="en-US" sz="4800" kern="1200">
                <a:solidFill>
                  <a:srgbClr val="FFFFFF"/>
                </a:solidFill>
                <a:latin typeface="+mj-lt"/>
                <a:ea typeface="+mj-ea"/>
                <a:cs typeface="+mj-cs"/>
              </a:rPr>
              <a:t>erceptual</a:t>
            </a:r>
            <a:br>
              <a:rPr lang="en-US" sz="4800" kern="1200">
                <a:solidFill>
                  <a:srgbClr val="FFFFFF"/>
                </a:solidFill>
                <a:latin typeface="+mj-lt"/>
                <a:ea typeface="+mj-ea"/>
                <a:cs typeface="+mj-cs"/>
              </a:rPr>
            </a:br>
            <a:r>
              <a:rPr lang="en-US" sz="4800" kern="1200">
                <a:solidFill>
                  <a:srgbClr val="FFFFFF"/>
                </a:solidFill>
                <a:latin typeface="+mj-lt"/>
                <a:ea typeface="+mj-ea"/>
                <a:cs typeface="+mj-cs"/>
              </a:rPr>
              <a:t>  </a:t>
            </a:r>
            <a:r>
              <a:rPr lang="en-US" sz="4800" b="1" u="sng" kern="1200">
                <a:solidFill>
                  <a:srgbClr val="FFFFFF"/>
                </a:solidFill>
                <a:latin typeface="+mj-lt"/>
                <a:ea typeface="+mj-ea"/>
                <a:cs typeface="+mj-cs"/>
              </a:rPr>
              <a:t>D</a:t>
            </a:r>
            <a:r>
              <a:rPr lang="en-US" sz="4800" kern="1200">
                <a:solidFill>
                  <a:srgbClr val="FFFFFF"/>
                </a:solidFill>
                <a:latin typeface="+mj-lt"/>
                <a:ea typeface="+mj-ea"/>
                <a:cs typeface="+mj-cs"/>
              </a:rPr>
              <a:t>izziness</a:t>
            </a:r>
          </a:p>
        </p:txBody>
      </p:sp>
      <p:cxnSp>
        <p:nvCxnSpPr>
          <p:cNvPr id="20" name="Straight Connector 19">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r="292"/>
          <a:stretch/>
        </p:blipFill>
        <p:spPr>
          <a:xfrm>
            <a:off x="6165126" y="492573"/>
            <a:ext cx="4530937" cy="5880796"/>
          </a:xfrm>
          <a:prstGeom prst="rect">
            <a:avLst/>
          </a:prstGeom>
        </p:spPr>
      </p:pic>
    </p:spTree>
    <p:extLst>
      <p:ext uri="{BB962C8B-B14F-4D97-AF65-F5344CB8AC3E}">
        <p14:creationId xmlns:p14="http://schemas.microsoft.com/office/powerpoint/2010/main" val="3446294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b="1">
                <a:solidFill>
                  <a:schemeClr val="accent1"/>
                </a:solidFill>
              </a:rPr>
              <a:t>  </a:t>
            </a:r>
            <a:r>
              <a:rPr lang="en-US" b="1" u="sng" kern="1200">
                <a:solidFill>
                  <a:schemeClr val="accent1"/>
                </a:solidFill>
                <a:latin typeface="+mj-lt"/>
                <a:ea typeface="+mj-ea"/>
                <a:cs typeface="+mj-cs"/>
              </a:rPr>
              <a:t>P</a:t>
            </a:r>
            <a:r>
              <a:rPr lang="en-US" kern="1200">
                <a:solidFill>
                  <a:schemeClr val="accent1"/>
                </a:solidFill>
                <a:latin typeface="+mj-lt"/>
                <a:ea typeface="+mj-ea"/>
                <a:cs typeface="+mj-cs"/>
              </a:rPr>
              <a:t>ersistent</a:t>
            </a:r>
            <a:br>
              <a:rPr lang="en-US" kern="1200">
                <a:solidFill>
                  <a:schemeClr val="accent1"/>
                </a:solidFill>
                <a:latin typeface="+mj-lt"/>
                <a:ea typeface="+mj-ea"/>
                <a:cs typeface="+mj-cs"/>
              </a:rPr>
            </a:br>
            <a:r>
              <a:rPr lang="en-US" kern="1200">
                <a:solidFill>
                  <a:schemeClr val="accent1"/>
                </a:solidFill>
                <a:latin typeface="+mj-lt"/>
                <a:ea typeface="+mj-ea"/>
                <a:cs typeface="+mj-cs"/>
              </a:rPr>
              <a:t>  </a:t>
            </a:r>
            <a:r>
              <a:rPr lang="en-US" b="1" u="sng" kern="1200">
                <a:solidFill>
                  <a:schemeClr val="accent1"/>
                </a:solidFill>
                <a:latin typeface="+mj-lt"/>
                <a:ea typeface="+mj-ea"/>
                <a:cs typeface="+mj-cs"/>
              </a:rPr>
              <a:t>P</a:t>
            </a:r>
            <a:r>
              <a:rPr lang="en-US" kern="1200">
                <a:solidFill>
                  <a:schemeClr val="accent1"/>
                </a:solidFill>
                <a:latin typeface="+mj-lt"/>
                <a:ea typeface="+mj-ea"/>
                <a:cs typeface="+mj-cs"/>
              </a:rPr>
              <a:t>ostural-</a:t>
            </a:r>
            <a:br>
              <a:rPr lang="en-US" kern="1200">
                <a:solidFill>
                  <a:schemeClr val="accent1"/>
                </a:solidFill>
                <a:latin typeface="+mj-lt"/>
                <a:ea typeface="+mj-ea"/>
                <a:cs typeface="+mj-cs"/>
              </a:rPr>
            </a:br>
            <a:r>
              <a:rPr lang="en-US" kern="1200">
                <a:solidFill>
                  <a:schemeClr val="accent1"/>
                </a:solidFill>
                <a:latin typeface="+mj-lt"/>
                <a:ea typeface="+mj-ea"/>
                <a:cs typeface="+mj-cs"/>
              </a:rPr>
              <a:t>  </a:t>
            </a:r>
            <a:r>
              <a:rPr lang="en-US" b="1" u="sng" kern="1200">
                <a:solidFill>
                  <a:schemeClr val="accent1"/>
                </a:solidFill>
                <a:latin typeface="+mj-lt"/>
                <a:ea typeface="+mj-ea"/>
                <a:cs typeface="+mj-cs"/>
              </a:rPr>
              <a:t>P</a:t>
            </a:r>
            <a:r>
              <a:rPr lang="en-US" kern="1200">
                <a:solidFill>
                  <a:schemeClr val="accent1"/>
                </a:solidFill>
                <a:latin typeface="+mj-lt"/>
                <a:ea typeface="+mj-ea"/>
                <a:cs typeface="+mj-cs"/>
              </a:rPr>
              <a:t>erceptual</a:t>
            </a:r>
            <a:br>
              <a:rPr lang="en-US" kern="1200">
                <a:solidFill>
                  <a:schemeClr val="accent1"/>
                </a:solidFill>
                <a:latin typeface="+mj-lt"/>
                <a:ea typeface="+mj-ea"/>
                <a:cs typeface="+mj-cs"/>
              </a:rPr>
            </a:br>
            <a:r>
              <a:rPr lang="en-US" kern="1200">
                <a:solidFill>
                  <a:schemeClr val="accent1"/>
                </a:solidFill>
                <a:latin typeface="+mj-lt"/>
                <a:ea typeface="+mj-ea"/>
                <a:cs typeface="+mj-cs"/>
              </a:rPr>
              <a:t>  </a:t>
            </a:r>
            <a:r>
              <a:rPr lang="en-US" b="1" u="sng" kern="1200">
                <a:solidFill>
                  <a:schemeClr val="accent1"/>
                </a:solidFill>
                <a:latin typeface="+mj-lt"/>
                <a:ea typeface="+mj-ea"/>
                <a:cs typeface="+mj-cs"/>
              </a:rPr>
              <a:t>D</a:t>
            </a:r>
            <a:r>
              <a:rPr lang="en-US" kern="1200">
                <a:solidFill>
                  <a:schemeClr val="accent1"/>
                </a:solidFill>
                <a:latin typeface="+mj-lt"/>
                <a:ea typeface="+mj-ea"/>
                <a:cs typeface="+mj-cs"/>
              </a:rPr>
              <a:t>izziness</a:t>
            </a: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a:t>To be included in the next edition of the International Classification of Diseases (ICD) version 11 in 2018</a:t>
            </a:r>
          </a:p>
          <a:p>
            <a:r>
              <a:rPr lang="en-US" sz="2400"/>
              <a:t>This is a distillation of tireless work by many vestibular and brain scientists over many years. </a:t>
            </a:r>
          </a:p>
          <a:p>
            <a:r>
              <a:rPr lang="en-US" sz="2400"/>
              <a:t>This is excellent news for patients who have been told they have a primary psychiatric or psychological problem underlying their dizziness</a:t>
            </a:r>
          </a:p>
          <a:p>
            <a:r>
              <a:rPr lang="en-US" sz="2400"/>
              <a:t>This is excellent news for chiropractors and other manual therapists who have been dealing with this condition for many years but have been told they have been treating unnecessarily or their success has been co-incidental</a:t>
            </a:r>
          </a:p>
        </p:txBody>
      </p:sp>
    </p:spTree>
    <p:extLst>
      <p:ext uri="{BB962C8B-B14F-4D97-AF65-F5344CB8AC3E}">
        <p14:creationId xmlns:p14="http://schemas.microsoft.com/office/powerpoint/2010/main" val="238340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b="1">
                <a:solidFill>
                  <a:schemeClr val="accent1"/>
                </a:solidFill>
              </a:rPr>
              <a:t>  </a:t>
            </a:r>
            <a:r>
              <a:rPr lang="en-US" b="1" u="sng" kern="1200">
                <a:solidFill>
                  <a:schemeClr val="accent1"/>
                </a:solidFill>
                <a:latin typeface="+mj-lt"/>
                <a:ea typeface="+mj-ea"/>
                <a:cs typeface="+mj-cs"/>
              </a:rPr>
              <a:t>P</a:t>
            </a:r>
            <a:r>
              <a:rPr lang="en-US" kern="1200">
                <a:solidFill>
                  <a:schemeClr val="accent1"/>
                </a:solidFill>
                <a:latin typeface="+mj-lt"/>
                <a:ea typeface="+mj-ea"/>
                <a:cs typeface="+mj-cs"/>
              </a:rPr>
              <a:t>ersistent</a:t>
            </a:r>
            <a:br>
              <a:rPr lang="en-US" kern="1200">
                <a:solidFill>
                  <a:schemeClr val="accent1"/>
                </a:solidFill>
                <a:latin typeface="+mj-lt"/>
                <a:ea typeface="+mj-ea"/>
                <a:cs typeface="+mj-cs"/>
              </a:rPr>
            </a:br>
            <a:r>
              <a:rPr lang="en-US" kern="1200">
                <a:solidFill>
                  <a:schemeClr val="accent1"/>
                </a:solidFill>
                <a:latin typeface="+mj-lt"/>
                <a:ea typeface="+mj-ea"/>
                <a:cs typeface="+mj-cs"/>
              </a:rPr>
              <a:t>  </a:t>
            </a:r>
            <a:r>
              <a:rPr lang="en-US" b="1" u="sng" kern="1200">
                <a:solidFill>
                  <a:schemeClr val="accent1"/>
                </a:solidFill>
                <a:latin typeface="+mj-lt"/>
                <a:ea typeface="+mj-ea"/>
                <a:cs typeface="+mj-cs"/>
              </a:rPr>
              <a:t>P</a:t>
            </a:r>
            <a:r>
              <a:rPr lang="en-US" kern="1200">
                <a:solidFill>
                  <a:schemeClr val="accent1"/>
                </a:solidFill>
                <a:latin typeface="+mj-lt"/>
                <a:ea typeface="+mj-ea"/>
                <a:cs typeface="+mj-cs"/>
              </a:rPr>
              <a:t>ostural-</a:t>
            </a:r>
            <a:br>
              <a:rPr lang="en-US" kern="1200">
                <a:solidFill>
                  <a:schemeClr val="accent1"/>
                </a:solidFill>
                <a:latin typeface="+mj-lt"/>
                <a:ea typeface="+mj-ea"/>
                <a:cs typeface="+mj-cs"/>
              </a:rPr>
            </a:br>
            <a:r>
              <a:rPr lang="en-US" kern="1200">
                <a:solidFill>
                  <a:schemeClr val="accent1"/>
                </a:solidFill>
                <a:latin typeface="+mj-lt"/>
                <a:ea typeface="+mj-ea"/>
                <a:cs typeface="+mj-cs"/>
              </a:rPr>
              <a:t>  </a:t>
            </a:r>
            <a:r>
              <a:rPr lang="en-US" b="1" u="sng" kern="1200">
                <a:solidFill>
                  <a:schemeClr val="accent1"/>
                </a:solidFill>
                <a:latin typeface="+mj-lt"/>
                <a:ea typeface="+mj-ea"/>
                <a:cs typeface="+mj-cs"/>
              </a:rPr>
              <a:t>P</a:t>
            </a:r>
            <a:r>
              <a:rPr lang="en-US" kern="1200">
                <a:solidFill>
                  <a:schemeClr val="accent1"/>
                </a:solidFill>
                <a:latin typeface="+mj-lt"/>
                <a:ea typeface="+mj-ea"/>
                <a:cs typeface="+mj-cs"/>
              </a:rPr>
              <a:t>erceptual</a:t>
            </a:r>
            <a:br>
              <a:rPr lang="en-US" kern="1200">
                <a:solidFill>
                  <a:schemeClr val="accent1"/>
                </a:solidFill>
                <a:latin typeface="+mj-lt"/>
                <a:ea typeface="+mj-ea"/>
                <a:cs typeface="+mj-cs"/>
              </a:rPr>
            </a:br>
            <a:r>
              <a:rPr lang="en-US" kern="1200">
                <a:solidFill>
                  <a:schemeClr val="accent1"/>
                </a:solidFill>
                <a:latin typeface="+mj-lt"/>
                <a:ea typeface="+mj-ea"/>
                <a:cs typeface="+mj-cs"/>
              </a:rPr>
              <a:t>  </a:t>
            </a:r>
            <a:r>
              <a:rPr lang="en-US" b="1" u="sng" kern="1200">
                <a:solidFill>
                  <a:schemeClr val="accent1"/>
                </a:solidFill>
                <a:latin typeface="+mj-lt"/>
                <a:ea typeface="+mj-ea"/>
                <a:cs typeface="+mj-cs"/>
              </a:rPr>
              <a:t>D</a:t>
            </a:r>
            <a:r>
              <a:rPr lang="en-US" kern="1200">
                <a:solidFill>
                  <a:schemeClr val="accent1"/>
                </a:solidFill>
                <a:latin typeface="+mj-lt"/>
                <a:ea typeface="+mj-ea"/>
                <a:cs typeface="+mj-cs"/>
              </a:rPr>
              <a:t>izziness</a:t>
            </a: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This is excellent news for researchers and therapists </a:t>
            </a:r>
            <a:r>
              <a:rPr lang="en-US" sz="2400" dirty="0" smtClean="0"/>
              <a:t>who </a:t>
            </a:r>
            <a:r>
              <a:rPr lang="en-US" sz="2400" dirty="0"/>
              <a:t>have been working within clinical neuroscience to develop brain-body strategies to improve outcomes in these patients</a:t>
            </a:r>
          </a:p>
        </p:txBody>
      </p:sp>
    </p:spTree>
    <p:extLst>
      <p:ext uri="{BB962C8B-B14F-4D97-AF65-F5344CB8AC3E}">
        <p14:creationId xmlns:p14="http://schemas.microsoft.com/office/powerpoint/2010/main" val="193063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b="1">
                <a:solidFill>
                  <a:schemeClr val="accent1"/>
                </a:solidFill>
              </a:rPr>
              <a:t>  </a:t>
            </a:r>
            <a:r>
              <a:rPr lang="en-US" b="1" u="sng" kern="1200">
                <a:solidFill>
                  <a:schemeClr val="accent1"/>
                </a:solidFill>
                <a:latin typeface="+mj-lt"/>
                <a:ea typeface="+mj-ea"/>
                <a:cs typeface="+mj-cs"/>
              </a:rPr>
              <a:t>P</a:t>
            </a:r>
            <a:r>
              <a:rPr lang="en-US" kern="1200">
                <a:solidFill>
                  <a:schemeClr val="accent1"/>
                </a:solidFill>
                <a:latin typeface="+mj-lt"/>
                <a:ea typeface="+mj-ea"/>
                <a:cs typeface="+mj-cs"/>
              </a:rPr>
              <a:t>ersistent</a:t>
            </a:r>
            <a:br>
              <a:rPr lang="en-US" kern="1200">
                <a:solidFill>
                  <a:schemeClr val="accent1"/>
                </a:solidFill>
                <a:latin typeface="+mj-lt"/>
                <a:ea typeface="+mj-ea"/>
                <a:cs typeface="+mj-cs"/>
              </a:rPr>
            </a:br>
            <a:r>
              <a:rPr lang="en-US" kern="1200">
                <a:solidFill>
                  <a:schemeClr val="accent1"/>
                </a:solidFill>
                <a:latin typeface="+mj-lt"/>
                <a:ea typeface="+mj-ea"/>
                <a:cs typeface="+mj-cs"/>
              </a:rPr>
              <a:t>  </a:t>
            </a:r>
            <a:r>
              <a:rPr lang="en-US" b="1" u="sng" kern="1200">
                <a:solidFill>
                  <a:schemeClr val="accent1"/>
                </a:solidFill>
                <a:latin typeface="+mj-lt"/>
                <a:ea typeface="+mj-ea"/>
                <a:cs typeface="+mj-cs"/>
              </a:rPr>
              <a:t>P</a:t>
            </a:r>
            <a:r>
              <a:rPr lang="en-US" kern="1200">
                <a:solidFill>
                  <a:schemeClr val="accent1"/>
                </a:solidFill>
                <a:latin typeface="+mj-lt"/>
                <a:ea typeface="+mj-ea"/>
                <a:cs typeface="+mj-cs"/>
              </a:rPr>
              <a:t>ostural-</a:t>
            </a:r>
            <a:br>
              <a:rPr lang="en-US" kern="1200">
                <a:solidFill>
                  <a:schemeClr val="accent1"/>
                </a:solidFill>
                <a:latin typeface="+mj-lt"/>
                <a:ea typeface="+mj-ea"/>
                <a:cs typeface="+mj-cs"/>
              </a:rPr>
            </a:br>
            <a:r>
              <a:rPr lang="en-US" kern="1200">
                <a:solidFill>
                  <a:schemeClr val="accent1"/>
                </a:solidFill>
                <a:latin typeface="+mj-lt"/>
                <a:ea typeface="+mj-ea"/>
                <a:cs typeface="+mj-cs"/>
              </a:rPr>
              <a:t>  </a:t>
            </a:r>
            <a:r>
              <a:rPr lang="en-US" b="1" u="sng" kern="1200">
                <a:solidFill>
                  <a:schemeClr val="accent1"/>
                </a:solidFill>
                <a:latin typeface="+mj-lt"/>
                <a:ea typeface="+mj-ea"/>
                <a:cs typeface="+mj-cs"/>
              </a:rPr>
              <a:t>P</a:t>
            </a:r>
            <a:r>
              <a:rPr lang="en-US" kern="1200">
                <a:solidFill>
                  <a:schemeClr val="accent1"/>
                </a:solidFill>
                <a:latin typeface="+mj-lt"/>
                <a:ea typeface="+mj-ea"/>
                <a:cs typeface="+mj-cs"/>
              </a:rPr>
              <a:t>erceptual</a:t>
            </a:r>
            <a:br>
              <a:rPr lang="en-US" kern="1200">
                <a:solidFill>
                  <a:schemeClr val="accent1"/>
                </a:solidFill>
                <a:latin typeface="+mj-lt"/>
                <a:ea typeface="+mj-ea"/>
                <a:cs typeface="+mj-cs"/>
              </a:rPr>
            </a:br>
            <a:r>
              <a:rPr lang="en-US" kern="1200">
                <a:solidFill>
                  <a:schemeClr val="accent1"/>
                </a:solidFill>
                <a:latin typeface="+mj-lt"/>
                <a:ea typeface="+mj-ea"/>
                <a:cs typeface="+mj-cs"/>
              </a:rPr>
              <a:t>  </a:t>
            </a:r>
            <a:r>
              <a:rPr lang="en-US" b="1" u="sng" kern="1200">
                <a:solidFill>
                  <a:schemeClr val="accent1"/>
                </a:solidFill>
                <a:latin typeface="+mj-lt"/>
                <a:ea typeface="+mj-ea"/>
                <a:cs typeface="+mj-cs"/>
              </a:rPr>
              <a:t>D</a:t>
            </a:r>
            <a:r>
              <a:rPr lang="en-US" kern="1200">
                <a:solidFill>
                  <a:schemeClr val="accent1"/>
                </a:solidFill>
                <a:latin typeface="+mj-lt"/>
                <a:ea typeface="+mj-ea"/>
                <a:cs typeface="+mj-cs"/>
              </a:rPr>
              <a:t>izziness</a:t>
            </a: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PPPD manifests with one or more symptoms of dizziness, </a:t>
            </a:r>
            <a:r>
              <a:rPr lang="en-US" sz="2400" b="1" dirty="0"/>
              <a:t>postural</a:t>
            </a:r>
            <a:r>
              <a:rPr lang="en-US" sz="2400" dirty="0"/>
              <a:t> </a:t>
            </a:r>
            <a:r>
              <a:rPr lang="en-US" sz="2400" b="1" dirty="0"/>
              <a:t>unsteadiness, </a:t>
            </a:r>
            <a:r>
              <a:rPr lang="en-US" sz="2400" dirty="0"/>
              <a:t>or non‐spinning vertigo that are present on most days for three months or more. </a:t>
            </a:r>
          </a:p>
          <a:p>
            <a:r>
              <a:rPr lang="en-US" sz="2400" dirty="0"/>
              <a:t>NOTE: Many </a:t>
            </a:r>
            <a:r>
              <a:rPr lang="en-US" sz="2400" dirty="0" smtClean="0"/>
              <a:t>patients </a:t>
            </a:r>
            <a:r>
              <a:rPr lang="en-US" sz="2400" dirty="0"/>
              <a:t>may be experiencing this condition, but may present with a decompensating musculo-skeletal condition as their chief complaint (back pain, neck pain, headaches etc.)</a:t>
            </a:r>
          </a:p>
          <a:p>
            <a:endParaRPr lang="en-US" sz="2400" dirty="0"/>
          </a:p>
        </p:txBody>
      </p:sp>
    </p:spTree>
    <p:extLst>
      <p:ext uri="{BB962C8B-B14F-4D97-AF65-F5344CB8AC3E}">
        <p14:creationId xmlns:p14="http://schemas.microsoft.com/office/powerpoint/2010/main" val="113026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a:solidFill>
                  <a:schemeClr val="accent1"/>
                </a:solidFill>
                <a:latin typeface="+mj-lt"/>
                <a:ea typeface="+mj-ea"/>
                <a:cs typeface="+mj-cs"/>
              </a:rPr>
              <a:t>PPPD</a:t>
            </a:r>
            <a:br>
              <a:rPr lang="en-US" kern="1200">
                <a:solidFill>
                  <a:schemeClr val="accent1"/>
                </a:solidFill>
                <a:latin typeface="+mj-lt"/>
                <a:ea typeface="+mj-ea"/>
                <a:cs typeface="+mj-cs"/>
              </a:rPr>
            </a:br>
            <a:r>
              <a:rPr lang="en-US">
                <a:solidFill>
                  <a:schemeClr val="accent1"/>
                </a:solidFill>
              </a:rPr>
              <a:t>What does this mean for you?</a:t>
            </a:r>
            <a:br>
              <a:rPr lang="en-US">
                <a:solidFill>
                  <a:schemeClr val="accent1"/>
                </a:solidFill>
              </a:rPr>
            </a:br>
            <a:endParaRPr lang="en-US" kern="120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Many </a:t>
            </a:r>
            <a:r>
              <a:rPr lang="en-US" sz="2400" dirty="0" smtClean="0"/>
              <a:t>patients </a:t>
            </a:r>
            <a:r>
              <a:rPr lang="en-US" sz="2400" dirty="0"/>
              <a:t>experience benign ”dizziness” brought on by movement in their environment, self movement which is worse when they are standing or walking. </a:t>
            </a:r>
          </a:p>
          <a:p>
            <a:endParaRPr lang="en-US" sz="2400" dirty="0"/>
          </a:p>
          <a:p>
            <a:endParaRPr lang="en-US" sz="2400" dirty="0"/>
          </a:p>
        </p:txBody>
      </p:sp>
    </p:spTree>
    <p:extLst>
      <p:ext uri="{BB962C8B-B14F-4D97-AF65-F5344CB8AC3E}">
        <p14:creationId xmlns:p14="http://schemas.microsoft.com/office/powerpoint/2010/main" val="143437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a:solidFill>
                  <a:schemeClr val="accent1"/>
                </a:solidFill>
                <a:latin typeface="+mj-lt"/>
                <a:ea typeface="+mj-ea"/>
                <a:cs typeface="+mj-cs"/>
              </a:rPr>
              <a:t>PPPD</a:t>
            </a:r>
            <a:br>
              <a:rPr lang="en-US" kern="1200">
                <a:solidFill>
                  <a:schemeClr val="accent1"/>
                </a:solidFill>
                <a:latin typeface="+mj-lt"/>
                <a:ea typeface="+mj-ea"/>
                <a:cs typeface="+mj-cs"/>
              </a:rPr>
            </a:br>
            <a:r>
              <a:rPr lang="en-US">
                <a:solidFill>
                  <a:schemeClr val="accent1"/>
                </a:solidFill>
              </a:rPr>
              <a:t>What does this mean for you? </a:t>
            </a:r>
            <a:br>
              <a:rPr lang="en-US">
                <a:solidFill>
                  <a:schemeClr val="accent1"/>
                </a:solidFill>
              </a:rPr>
            </a:br>
            <a:endParaRPr lang="en-US" kern="120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PPPD provides </a:t>
            </a:r>
            <a:r>
              <a:rPr lang="en-US" sz="2400" dirty="0" smtClean="0"/>
              <a:t>an </a:t>
            </a:r>
            <a:r>
              <a:rPr lang="en-US" sz="2400" dirty="0"/>
              <a:t>“</a:t>
            </a:r>
            <a:r>
              <a:rPr lang="en-US" sz="2400" b="1" u="sng" dirty="0"/>
              <a:t>official”</a:t>
            </a:r>
            <a:r>
              <a:rPr lang="en-US" sz="2400" dirty="0"/>
              <a:t> diagnosis of a condition that might prove amenable to many types of </a:t>
            </a:r>
            <a:r>
              <a:rPr lang="en-US" sz="2400" dirty="0" smtClean="0"/>
              <a:t>care</a:t>
            </a:r>
            <a:endParaRPr lang="en-US" sz="2400" dirty="0"/>
          </a:p>
          <a:p>
            <a:endParaRPr lang="en-US" sz="2400" dirty="0"/>
          </a:p>
          <a:p>
            <a:endParaRPr lang="en-US" sz="2400" dirty="0"/>
          </a:p>
        </p:txBody>
      </p:sp>
    </p:spTree>
    <p:extLst>
      <p:ext uri="{BB962C8B-B14F-4D97-AF65-F5344CB8AC3E}">
        <p14:creationId xmlns:p14="http://schemas.microsoft.com/office/powerpoint/2010/main" val="147132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2500"/>
              <a:t/>
            </a:r>
            <a:br>
              <a:rPr lang="en-US" sz="2500"/>
            </a:br>
            <a:r>
              <a:rPr lang="en-US" sz="2500"/>
              <a:t/>
            </a:r>
            <a:br>
              <a:rPr lang="en-US" sz="2500"/>
            </a:br>
            <a:r>
              <a:rPr lang="en-US" sz="2500"/>
              <a:t/>
            </a:r>
            <a:br>
              <a:rPr lang="en-US" sz="2500"/>
            </a:br>
            <a:r>
              <a:rPr lang="en-US" sz="2500"/>
              <a:t/>
            </a:r>
            <a:br>
              <a:rPr lang="en-US" sz="2500"/>
            </a:br>
            <a:r>
              <a:rPr lang="en-US" sz="2500"/>
              <a:t>PPPD</a:t>
            </a:r>
            <a:br>
              <a:rPr lang="en-US" sz="2500"/>
            </a:br>
            <a:r>
              <a:rPr lang="en-US" sz="2500"/>
              <a:t>Are we taking the time to explore the diagnosis through the patient’s history?</a:t>
            </a:r>
            <a:br>
              <a:rPr lang="en-US" sz="2500"/>
            </a:br>
            <a:endParaRPr lang="en-US" sz="2500"/>
          </a:p>
        </p:txBody>
      </p:sp>
      <p:sp>
        <p:nvSpPr>
          <p:cNvPr id="18" name="Rectangle 17">
            <a:extLst>
              <a:ext uri="{FF2B5EF4-FFF2-40B4-BE49-F238E27FC236}">
                <a16:creationId xmlns:a16="http://schemas.microsoft.com/office/drawing/2014/main" xmlns="" id="{71FC7D98-7B8B-402A-90FC-F027482F21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8">
            <a:extLst>
              <a:ext uri="{FF2B5EF4-FFF2-40B4-BE49-F238E27FC236}">
                <a16:creationId xmlns:a16="http://schemas.microsoft.com/office/drawing/2014/main" xmlns="" id="{AD7356EA-285B-4E5D-8FEC-104659A4F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1135" b="-2"/>
          <a:stretch/>
        </p:blipFill>
        <p:spPr>
          <a:xfrm>
            <a:off x="5441735" y="804672"/>
            <a:ext cx="5934456" cy="5248656"/>
          </a:xfrm>
          <a:prstGeom prst="rect">
            <a:avLst/>
          </a:prstGeom>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51156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93496" y="618681"/>
            <a:ext cx="2613872" cy="4794567"/>
          </a:xfrm>
        </p:spPr>
        <p:txBody>
          <a:bodyPr vert="horz" lIns="91440" tIns="45720" rIns="91440" bIns="45720" rtlCol="0" anchor="ctr">
            <a:normAutofit/>
          </a:bodyPr>
          <a:lstStyle/>
          <a:p>
            <a:r>
              <a:rPr lang="en-US" sz="2500">
                <a:solidFill>
                  <a:srgbClr val="FFFFFF"/>
                </a:solidFill>
              </a:rPr>
              <a:t/>
            </a:r>
            <a:br>
              <a:rPr lang="en-US" sz="2500">
                <a:solidFill>
                  <a:srgbClr val="FFFFFF"/>
                </a:solidFill>
              </a:rPr>
            </a:br>
            <a:r>
              <a:rPr lang="en-US" sz="2500">
                <a:solidFill>
                  <a:srgbClr val="FFFFFF"/>
                </a:solidFill>
              </a:rPr>
              <a:t/>
            </a:r>
            <a:br>
              <a:rPr lang="en-US" sz="2500">
                <a:solidFill>
                  <a:srgbClr val="FFFFFF"/>
                </a:solidFill>
              </a:rPr>
            </a:br>
            <a:r>
              <a:rPr lang="en-US" sz="2500">
                <a:solidFill>
                  <a:srgbClr val="FFFFFF"/>
                </a:solidFill>
              </a:rPr>
              <a:t/>
            </a:r>
            <a:br>
              <a:rPr lang="en-US" sz="2500">
                <a:solidFill>
                  <a:srgbClr val="FFFFFF"/>
                </a:solidFill>
              </a:rPr>
            </a:br>
            <a:r>
              <a:rPr lang="en-US" sz="2500">
                <a:solidFill>
                  <a:srgbClr val="FFFFFF"/>
                </a:solidFill>
              </a:rPr>
              <a:t/>
            </a:r>
            <a:br>
              <a:rPr lang="en-US" sz="2500">
                <a:solidFill>
                  <a:srgbClr val="FFFFFF"/>
                </a:solidFill>
              </a:rPr>
            </a:br>
            <a:r>
              <a:rPr lang="en-US" sz="2500">
                <a:solidFill>
                  <a:srgbClr val="FFFFFF"/>
                </a:solidFill>
              </a:rPr>
              <a:t>PPPD</a:t>
            </a:r>
            <a:br>
              <a:rPr lang="en-US" sz="2500">
                <a:solidFill>
                  <a:srgbClr val="FFFFFF"/>
                </a:solidFill>
              </a:rPr>
            </a:br>
            <a:r>
              <a:rPr lang="en-US" sz="2500">
                <a:solidFill>
                  <a:srgbClr val="FFFFFF"/>
                </a:solidFill>
              </a:rPr>
              <a:t>Are we sometimes inadvertently “fixing” the condition without knowing it?</a:t>
            </a:r>
            <a:br>
              <a:rPr lang="en-US" sz="2500">
                <a:solidFill>
                  <a:srgbClr val="FFFFFF"/>
                </a:solidFill>
              </a:rPr>
            </a:br>
            <a:endParaRPr lang="en-US" sz="2500">
              <a:solidFill>
                <a:srgbClr val="FFFFFF"/>
              </a:solidFill>
            </a:endParaRPr>
          </a:p>
        </p:txBody>
      </p:sp>
      <p:sp>
        <p:nvSpPr>
          <p:cNvPr id="20"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srcRect t="6042" b="4457"/>
          <a:stretch/>
        </p:blipFill>
        <p:spPr>
          <a:xfrm>
            <a:off x="976251" y="942538"/>
            <a:ext cx="7163222" cy="4808332"/>
          </a:xfrm>
          <a:prstGeom prst="rect">
            <a:avLst/>
          </a:prstGeom>
          <a:effectLst/>
        </p:spPr>
      </p:pic>
    </p:spTree>
    <p:extLst>
      <p:ext uri="{BB962C8B-B14F-4D97-AF65-F5344CB8AC3E}">
        <p14:creationId xmlns:p14="http://schemas.microsoft.com/office/powerpoint/2010/main" val="103386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7" y="581891"/>
            <a:ext cx="3771009" cy="3740727"/>
          </a:xfrm>
        </p:spPr>
        <p:txBody>
          <a:bodyPr vert="horz" lIns="91440" tIns="45720" rIns="91440" bIns="45720" rtlCol="0" anchor="b">
            <a:normAutofit/>
          </a:bodyPr>
          <a:lstStyle/>
          <a:p>
            <a:r>
              <a:rPr lang="en-US" sz="4200" kern="1200">
                <a:solidFill>
                  <a:schemeClr val="tx1"/>
                </a:solidFill>
                <a:latin typeface="+mj-lt"/>
                <a:ea typeface="+mj-ea"/>
                <a:cs typeface="+mj-cs"/>
              </a:rPr>
              <a:t>PPPD</a:t>
            </a:r>
            <a:br>
              <a:rPr lang="en-US" sz="4200" kern="1200">
                <a:solidFill>
                  <a:schemeClr val="tx1"/>
                </a:solidFill>
                <a:latin typeface="+mj-lt"/>
                <a:ea typeface="+mj-ea"/>
                <a:cs typeface="+mj-cs"/>
              </a:rPr>
            </a:br>
            <a:r>
              <a:rPr lang="en-US" sz="4200" kern="1200">
                <a:solidFill>
                  <a:schemeClr val="tx1"/>
                </a:solidFill>
                <a:latin typeface="+mj-lt"/>
                <a:ea typeface="+mj-ea"/>
                <a:cs typeface="+mj-cs"/>
              </a:rPr>
              <a:t>Emerging objective evidence of poor postural control</a:t>
            </a:r>
          </a:p>
        </p:txBody>
      </p:sp>
      <p:sp>
        <p:nvSpPr>
          <p:cNvPr id="18" name="Rectangle 17">
            <a:extLst>
              <a:ext uri="{FF2B5EF4-FFF2-40B4-BE49-F238E27FC236}">
                <a16:creationId xmlns:a16="http://schemas.microsoft.com/office/drawing/2014/main" xmlns="" id="{5C9DABB9-E0C0-430B-8E47-BDC0F4E110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1183" y="581891"/>
            <a:ext cx="4079949" cy="5564058"/>
          </a:xfrm>
          <a:prstGeom prst="rect">
            <a:avLst/>
          </a:prstGeom>
        </p:spPr>
      </p:pic>
    </p:spTree>
    <p:extLst>
      <p:ext uri="{BB962C8B-B14F-4D97-AF65-F5344CB8AC3E}">
        <p14:creationId xmlns:p14="http://schemas.microsoft.com/office/powerpoint/2010/main" val="349303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b="1" dirty="0"/>
              <a:t>P</a:t>
            </a:r>
            <a:r>
              <a:rPr lang="en-US" dirty="0"/>
              <a:t>ersistent </a:t>
            </a:r>
            <a:r>
              <a:rPr lang="en-US" b="1" dirty="0"/>
              <a:t>P</a:t>
            </a:r>
            <a:r>
              <a:rPr lang="en-US" dirty="0"/>
              <a:t>ostural </a:t>
            </a:r>
            <a:r>
              <a:rPr lang="en-US" b="1" dirty="0"/>
              <a:t>P</a:t>
            </a:r>
            <a:r>
              <a:rPr lang="en-US" dirty="0"/>
              <a:t>erceptual </a:t>
            </a:r>
            <a:r>
              <a:rPr lang="en-US" b="1" dirty="0"/>
              <a:t>D</a:t>
            </a:r>
            <a:r>
              <a:rPr lang="en-US" dirty="0"/>
              <a:t>izziness</a:t>
            </a:r>
          </a:p>
        </p:txBody>
      </p:sp>
      <p:sp>
        <p:nvSpPr>
          <p:cNvPr id="10"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US" dirty="0"/>
              <a:t>This power point presentation is designed to give patients an understanding of the journey balance disorder researchers/clinicians have been through over the past 30 years in trying to understand the difficulties faced by the dizzy patient. </a:t>
            </a:r>
          </a:p>
          <a:p>
            <a:pPr marL="0" indent="0">
              <a:buNone/>
            </a:pPr>
            <a:endParaRPr lang="en-US" dirty="0"/>
          </a:p>
          <a:p>
            <a:pPr marL="0" indent="0">
              <a:buNone/>
            </a:pPr>
            <a:r>
              <a:rPr lang="en-US" dirty="0"/>
              <a:t>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22532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vert="horz" lIns="91440" tIns="45720" rIns="91440" bIns="45720" rtlCol="0">
            <a:normAutofit/>
          </a:bodyPr>
          <a:lstStyle/>
          <a:p>
            <a:r>
              <a:rPr lang="en-US" sz="2400" kern="1200" dirty="0">
                <a:latin typeface="+mj-lt"/>
                <a:ea typeface="+mj-ea"/>
                <a:cs typeface="+mj-cs"/>
              </a:rPr>
              <a:t>PPPD</a:t>
            </a:r>
            <a:br>
              <a:rPr lang="en-US" sz="2400" kern="1200" dirty="0">
                <a:latin typeface="+mj-lt"/>
                <a:ea typeface="+mj-ea"/>
                <a:cs typeface="+mj-cs"/>
              </a:rPr>
            </a:br>
            <a:r>
              <a:rPr lang="en-US" sz="2400" dirty="0"/>
              <a:t>Hypothetical Jump</a:t>
            </a:r>
            <a:br>
              <a:rPr lang="en-US" sz="2400" dirty="0"/>
            </a:br>
            <a:r>
              <a:rPr lang="en-US" sz="2400" dirty="0"/>
              <a:t>Poor Postural Autonomic Control</a:t>
            </a:r>
            <a:endParaRPr lang="en-US" sz="2400" kern="1200" dirty="0"/>
          </a:p>
        </p:txBody>
      </p:sp>
      <p:sp>
        <p:nvSpPr>
          <p:cNvPr id="18" name="Content Placeholder 17">
            <a:extLst>
              <a:ext uri="{FF2B5EF4-FFF2-40B4-BE49-F238E27FC236}">
                <a16:creationId xmlns:a16="http://schemas.microsoft.com/office/drawing/2014/main" xmlns="" id="{847BC98F-5915-4F6A-8789-44D9B81D01E3}"/>
              </a:ext>
            </a:extLst>
          </p:cNvPr>
          <p:cNvSpPr>
            <a:spLocks noGrp="1"/>
          </p:cNvSpPr>
          <p:nvPr>
            <p:ph idx="1"/>
          </p:nvPr>
        </p:nvSpPr>
        <p:spPr>
          <a:xfrm>
            <a:off x="648931" y="2438400"/>
            <a:ext cx="3505494" cy="3785419"/>
          </a:xfrm>
        </p:spPr>
        <p:txBody>
          <a:bodyPr>
            <a:normAutofit/>
          </a:bodyPr>
          <a:lstStyle/>
          <a:p>
            <a:endParaRPr lang="en-US" sz="2000"/>
          </a:p>
        </p:txBody>
      </p:sp>
      <p:sp>
        <p:nvSpPr>
          <p:cNvPr id="21" name="Rectangle 20">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522" y="807593"/>
            <a:ext cx="3842011" cy="5239568"/>
          </a:xfrm>
          <a:prstGeom prst="rect">
            <a:avLst/>
          </a:prstGeom>
          <a:effectLst/>
        </p:spPr>
      </p:pic>
    </p:spTree>
    <p:extLst>
      <p:ext uri="{BB962C8B-B14F-4D97-AF65-F5344CB8AC3E}">
        <p14:creationId xmlns:p14="http://schemas.microsoft.com/office/powerpoint/2010/main" val="18627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a:solidFill>
                  <a:schemeClr val="accent1"/>
                </a:solidFill>
              </a:rPr>
              <a:t/>
            </a:r>
            <a:br>
              <a:rPr lang="en-US">
                <a:solidFill>
                  <a:schemeClr val="accent1"/>
                </a:solidFill>
              </a:rPr>
            </a:br>
            <a:r>
              <a:rPr lang="en-US" kern="1200">
                <a:solidFill>
                  <a:schemeClr val="accent1"/>
                </a:solidFill>
                <a:latin typeface="+mj-lt"/>
                <a:ea typeface="+mj-ea"/>
                <a:cs typeface="+mj-cs"/>
              </a:rPr>
              <a:t>PPPD</a:t>
            </a:r>
            <a:br>
              <a:rPr lang="en-US" kern="1200">
                <a:solidFill>
                  <a:schemeClr val="accent1"/>
                </a:solidFill>
                <a:latin typeface="+mj-lt"/>
                <a:ea typeface="+mj-ea"/>
                <a:cs typeface="+mj-cs"/>
              </a:rPr>
            </a:br>
            <a:r>
              <a:rPr lang="en-US" kern="1200">
                <a:solidFill>
                  <a:schemeClr val="accent1"/>
                </a:solidFill>
                <a:latin typeface="+mj-lt"/>
                <a:ea typeface="+mj-ea"/>
                <a:cs typeface="+mj-cs"/>
              </a:rPr>
              <a:t>Diagnostic Criteria </a:t>
            </a:r>
            <a:br>
              <a:rPr lang="en-US" kern="1200">
                <a:solidFill>
                  <a:schemeClr val="accent1"/>
                </a:solidFill>
                <a:latin typeface="+mj-lt"/>
                <a:ea typeface="+mj-ea"/>
                <a:cs typeface="+mj-cs"/>
              </a:rPr>
            </a:br>
            <a:r>
              <a:rPr lang="en-US">
                <a:solidFill>
                  <a:schemeClr val="accent1"/>
                </a:solidFill>
              </a:rPr>
              <a:t>CHECK LIST </a:t>
            </a:r>
            <a:endParaRPr lang="en-US" kern="1200">
              <a:solidFill>
                <a:schemeClr val="accent1"/>
              </a:solidFill>
            </a:endParaRPr>
          </a:p>
        </p:txBody>
      </p:sp>
      <p:cxnSp>
        <p:nvCxnSpPr>
          <p:cNvPr id="27" name="Straight Connector 26">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400"/>
          </a:p>
          <a:p>
            <a:pPr>
              <a:buClr>
                <a:srgbClr val="FF0000"/>
              </a:buClr>
              <a:buFont typeface="Wingdings" charset="2"/>
              <a:buChar char="ü"/>
            </a:pPr>
            <a:r>
              <a:rPr lang="en-US" sz="2400"/>
              <a:t>     A. HISTORY OF SYMPTOMS</a:t>
            </a:r>
          </a:p>
          <a:p>
            <a:pPr>
              <a:buClr>
                <a:srgbClr val="FF0000"/>
              </a:buClr>
              <a:buFont typeface="Wingdings" charset="2"/>
              <a:buChar char="ü"/>
            </a:pPr>
            <a:r>
              <a:rPr lang="en-US" sz="2400"/>
              <a:t>     B. PROVOCATIVE FACTORS</a:t>
            </a:r>
          </a:p>
          <a:p>
            <a:pPr>
              <a:buClr>
                <a:srgbClr val="FF0000"/>
              </a:buClr>
              <a:buFont typeface="Wingdings" charset="2"/>
              <a:buChar char="ü"/>
            </a:pPr>
            <a:r>
              <a:rPr lang="en-US" sz="2400"/>
              <a:t>     C. PRECIPITATING FACTORS</a:t>
            </a:r>
          </a:p>
          <a:p>
            <a:pPr>
              <a:buClr>
                <a:srgbClr val="FF0000"/>
              </a:buClr>
              <a:buFont typeface="Wingdings" charset="2"/>
              <a:buChar char="ü"/>
            </a:pPr>
            <a:r>
              <a:rPr lang="en-US" sz="2400"/>
              <a:t>     D. FUNCTIONAL IMPAIRMENT</a:t>
            </a:r>
          </a:p>
          <a:p>
            <a:pPr>
              <a:buClr>
                <a:srgbClr val="FF0000"/>
              </a:buClr>
              <a:buFont typeface="Wingdings" charset="2"/>
              <a:buChar char="ü"/>
            </a:pPr>
            <a:r>
              <a:rPr lang="en-US" sz="2400"/>
              <a:t>    E. DIFFERENTIAL DIAGNOSIS</a:t>
            </a:r>
          </a:p>
        </p:txBody>
      </p:sp>
    </p:spTree>
    <p:extLst>
      <p:ext uri="{BB962C8B-B14F-4D97-AF65-F5344CB8AC3E}">
        <p14:creationId xmlns:p14="http://schemas.microsoft.com/office/powerpoint/2010/main" val="3482658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dirty="0" smtClean="0">
                <a:solidFill>
                  <a:schemeClr val="accent1"/>
                </a:solidFill>
                <a:latin typeface="+mj-lt"/>
                <a:ea typeface="+mj-ea"/>
                <a:cs typeface="+mj-cs"/>
              </a:rPr>
              <a:t>PPPD</a:t>
            </a:r>
            <a:r>
              <a:rPr lang="en-US" kern="1200" dirty="0">
                <a:solidFill>
                  <a:schemeClr val="accent1"/>
                </a:solidFill>
                <a:latin typeface="+mj-lt"/>
                <a:ea typeface="+mj-ea"/>
                <a:cs typeface="+mj-cs"/>
              </a:rPr>
              <a:t/>
            </a: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Diagnostic Criteria </a:t>
            </a:r>
            <a:br>
              <a:rPr lang="en-US" kern="1200" dirty="0">
                <a:solidFill>
                  <a:schemeClr val="accent1"/>
                </a:solidFill>
                <a:latin typeface="+mj-lt"/>
                <a:ea typeface="+mj-ea"/>
                <a:cs typeface="+mj-cs"/>
              </a:rPr>
            </a:br>
            <a:r>
              <a:rPr lang="en-US" dirty="0">
                <a:solidFill>
                  <a:schemeClr val="accent1"/>
                </a:solidFill>
              </a:rPr>
              <a:t>CHECK LIST </a:t>
            </a:r>
            <a:endParaRPr lang="en-US" kern="1200" dirty="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200"/>
          </a:p>
          <a:p>
            <a:pPr>
              <a:buClr>
                <a:srgbClr val="FF0000"/>
              </a:buClr>
              <a:buFont typeface="Wingdings" charset="2"/>
              <a:buChar char="ü"/>
            </a:pPr>
            <a:r>
              <a:rPr lang="en-US" sz="2200"/>
              <a:t>     A. HISTORY OF SYMPTOMS</a:t>
            </a:r>
          </a:p>
          <a:p>
            <a:pPr>
              <a:buClr>
                <a:srgbClr val="FF0000"/>
              </a:buClr>
              <a:buFont typeface="Wingdings" charset="2"/>
              <a:buChar char="ü"/>
            </a:pPr>
            <a:endParaRPr lang="en-US" sz="2200"/>
          </a:p>
          <a:p>
            <a:pPr marL="457200" lvl="1" indent="0">
              <a:buClr>
                <a:srgbClr val="FF0000"/>
              </a:buClr>
              <a:buNone/>
            </a:pPr>
            <a:r>
              <a:rPr lang="en-US" sz="2200"/>
              <a:t>One or more symptoms of dizziness, unsteadiness, or non‐spinning vertigo are present on most days for 3 months or more. </a:t>
            </a:r>
          </a:p>
          <a:p>
            <a:pPr marL="914400" lvl="1" indent="-457200">
              <a:buFont typeface="+mj-lt"/>
              <a:buAutoNum type="arabicPeriod"/>
            </a:pPr>
            <a:r>
              <a:rPr lang="en-US" sz="2200"/>
              <a:t>Symptoms are persistent, but wax and wane. </a:t>
            </a:r>
          </a:p>
          <a:p>
            <a:pPr marL="914400" lvl="1" indent="-457200">
              <a:buFont typeface="+mj-lt"/>
              <a:buAutoNum type="arabicPeriod"/>
            </a:pPr>
            <a:r>
              <a:rPr lang="en-US" sz="2200"/>
              <a:t>Symptoms tend to increase as the day progresses, but may not be active throughout the entire day. </a:t>
            </a:r>
          </a:p>
          <a:p>
            <a:pPr marL="914400" lvl="1" indent="-457200">
              <a:buFont typeface="+mj-lt"/>
              <a:buAutoNum type="arabicPeriod"/>
            </a:pPr>
            <a:r>
              <a:rPr lang="en-US" sz="2200"/>
              <a:t>Momentary flares may occur spontaneously or with sudden movements. </a:t>
            </a:r>
          </a:p>
          <a:p>
            <a:pPr>
              <a:buClr>
                <a:srgbClr val="FF0000"/>
              </a:buClr>
              <a:buFont typeface="Wingdings" charset="2"/>
              <a:buChar char="ü"/>
            </a:pPr>
            <a:endParaRPr lang="en-US" sz="2200"/>
          </a:p>
        </p:txBody>
      </p:sp>
    </p:spTree>
    <p:extLst>
      <p:ext uri="{BB962C8B-B14F-4D97-AF65-F5344CB8AC3E}">
        <p14:creationId xmlns:p14="http://schemas.microsoft.com/office/powerpoint/2010/main" val="5639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dirty="0" smtClean="0">
                <a:solidFill>
                  <a:schemeClr val="accent1"/>
                </a:solidFill>
                <a:latin typeface="+mj-lt"/>
                <a:ea typeface="+mj-ea"/>
                <a:cs typeface="+mj-cs"/>
              </a:rPr>
              <a:t>PPPD</a:t>
            </a:r>
            <a:r>
              <a:rPr lang="en-US" kern="1200" dirty="0">
                <a:solidFill>
                  <a:schemeClr val="accent1"/>
                </a:solidFill>
                <a:latin typeface="+mj-lt"/>
                <a:ea typeface="+mj-ea"/>
                <a:cs typeface="+mj-cs"/>
              </a:rPr>
              <a:t/>
            </a: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Diagnostic Criteria </a:t>
            </a:r>
            <a:br>
              <a:rPr lang="en-US" kern="1200" dirty="0">
                <a:solidFill>
                  <a:schemeClr val="accent1"/>
                </a:solidFill>
                <a:latin typeface="+mj-lt"/>
                <a:ea typeface="+mj-ea"/>
                <a:cs typeface="+mj-cs"/>
              </a:rPr>
            </a:br>
            <a:r>
              <a:rPr lang="en-US" dirty="0">
                <a:solidFill>
                  <a:schemeClr val="accent1"/>
                </a:solidFill>
              </a:rPr>
              <a:t>CHECK LIST </a:t>
            </a:r>
            <a:endParaRPr lang="en-US" kern="1200" dirty="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400"/>
          </a:p>
          <a:p>
            <a:pPr>
              <a:buClr>
                <a:srgbClr val="FF0000"/>
              </a:buClr>
              <a:buFont typeface="Wingdings" charset="2"/>
              <a:buChar char="ü"/>
            </a:pPr>
            <a:r>
              <a:rPr lang="en-US" sz="2400"/>
              <a:t>     B. PROVOCATIVE FACTORS</a:t>
            </a:r>
          </a:p>
          <a:p>
            <a:pPr>
              <a:buClr>
                <a:srgbClr val="FF0000"/>
              </a:buClr>
              <a:buFont typeface="Wingdings" charset="2"/>
              <a:buChar char="ü"/>
            </a:pPr>
            <a:endParaRPr lang="en-US" sz="2400"/>
          </a:p>
          <a:p>
            <a:pPr marL="457200" lvl="1" indent="0">
              <a:buClr>
                <a:srgbClr val="FF0000"/>
              </a:buClr>
              <a:buNone/>
            </a:pPr>
            <a:r>
              <a:rPr lang="en-US"/>
              <a:t>Symptoms are present without specific provocation, but are exacerbated by: </a:t>
            </a:r>
          </a:p>
          <a:p>
            <a:pPr marL="914400" lvl="1" indent="-457200">
              <a:buFont typeface="+mj-lt"/>
              <a:buAutoNum type="arabicPeriod"/>
            </a:pPr>
            <a:r>
              <a:rPr lang="en-US"/>
              <a:t>Upright posture, </a:t>
            </a:r>
          </a:p>
          <a:p>
            <a:pPr marL="914400" lvl="1" indent="-457200">
              <a:buFont typeface="+mj-lt"/>
              <a:buAutoNum type="arabicPeriod"/>
            </a:pPr>
            <a:r>
              <a:rPr lang="en-US"/>
              <a:t>Active or passive motion without regard to direction or position, and </a:t>
            </a:r>
          </a:p>
          <a:p>
            <a:pPr marL="914400" lvl="1" indent="-457200">
              <a:buFont typeface="+mj-lt"/>
              <a:buAutoNum type="arabicPeriod"/>
            </a:pPr>
            <a:r>
              <a:rPr lang="en-US"/>
              <a:t>Exposure to moving visual stimuli or complex visual patterns, although these three factors may not be equally provocative.</a:t>
            </a:r>
          </a:p>
          <a:p>
            <a:pPr>
              <a:buClr>
                <a:srgbClr val="FF0000"/>
              </a:buClr>
              <a:buFont typeface="Wingdings" charset="2"/>
              <a:buChar char="ü"/>
            </a:pPr>
            <a:endParaRPr lang="en-US" sz="2400"/>
          </a:p>
        </p:txBody>
      </p:sp>
    </p:spTree>
    <p:extLst>
      <p:ext uri="{BB962C8B-B14F-4D97-AF65-F5344CB8AC3E}">
        <p14:creationId xmlns:p14="http://schemas.microsoft.com/office/powerpoint/2010/main" val="704908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dirty="0" smtClean="0">
                <a:solidFill>
                  <a:schemeClr val="accent1"/>
                </a:solidFill>
                <a:latin typeface="+mj-lt"/>
                <a:ea typeface="+mj-ea"/>
                <a:cs typeface="+mj-cs"/>
              </a:rPr>
              <a:t>PPPD</a:t>
            </a:r>
            <a:r>
              <a:rPr lang="en-US" kern="1200" dirty="0">
                <a:solidFill>
                  <a:schemeClr val="accent1"/>
                </a:solidFill>
                <a:latin typeface="+mj-lt"/>
                <a:ea typeface="+mj-ea"/>
                <a:cs typeface="+mj-cs"/>
              </a:rPr>
              <a:t/>
            </a: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Diagnostic Criteria </a:t>
            </a:r>
            <a:br>
              <a:rPr lang="en-US" kern="1200" dirty="0">
                <a:solidFill>
                  <a:schemeClr val="accent1"/>
                </a:solidFill>
                <a:latin typeface="+mj-lt"/>
                <a:ea typeface="+mj-ea"/>
                <a:cs typeface="+mj-cs"/>
              </a:rPr>
            </a:br>
            <a:r>
              <a:rPr lang="en-US" dirty="0">
                <a:solidFill>
                  <a:schemeClr val="accent1"/>
                </a:solidFill>
              </a:rPr>
              <a:t>CHECK LIST </a:t>
            </a:r>
            <a:endParaRPr lang="en-US" kern="1200" dirty="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1700"/>
          </a:p>
          <a:p>
            <a:pPr>
              <a:buClr>
                <a:srgbClr val="FF0000"/>
              </a:buClr>
              <a:buFont typeface="Wingdings" charset="2"/>
              <a:buChar char="ü"/>
            </a:pPr>
            <a:r>
              <a:rPr lang="en-US" sz="1700"/>
              <a:t>     C. PRECIPITATING FACTORS</a:t>
            </a:r>
          </a:p>
          <a:p>
            <a:pPr>
              <a:buClr>
                <a:srgbClr val="FF0000"/>
              </a:buClr>
              <a:buFont typeface="Wingdings" charset="2"/>
              <a:buChar char="ü"/>
            </a:pPr>
            <a:endParaRPr lang="en-US" sz="1700"/>
          </a:p>
          <a:p>
            <a:pPr marL="0" indent="0">
              <a:buNone/>
            </a:pPr>
            <a:r>
              <a:rPr lang="en-US" sz="1700"/>
              <a:t>The disorder usually begins shortly after an event that causes acute vestibular symptoms or problems with balance, though less commonly, it develops slowly.</a:t>
            </a:r>
          </a:p>
          <a:p>
            <a:pPr marL="457200" lvl="1" indent="0">
              <a:buNone/>
            </a:pPr>
            <a:r>
              <a:rPr lang="en-US" sz="1700"/>
              <a:t/>
            </a:r>
            <a:br>
              <a:rPr lang="en-US" sz="1700"/>
            </a:br>
            <a:r>
              <a:rPr lang="en-US" sz="1700"/>
              <a:t>1. Precipitating events include acute, episodic, or chronic vestibular syndromes, other neurologic or medical illnesses, and psychological distress. </a:t>
            </a:r>
          </a:p>
          <a:p>
            <a:pPr marL="971550" lvl="1" indent="-514350">
              <a:buFont typeface="+mj-lt"/>
              <a:buAutoNum type="alphaLcParenR"/>
            </a:pPr>
            <a:r>
              <a:rPr lang="en-US" sz="1700"/>
              <a:t>When triggered by an acute or episodic precipitant, symptoms typically settle into the pattern of criterion A as the precipitant resolves, but may occur intermittently at first, and then consolidate into a persistent course. </a:t>
            </a:r>
          </a:p>
          <a:p>
            <a:pPr marL="971550" lvl="1" indent="-514350">
              <a:buFont typeface="+mj-lt"/>
              <a:buAutoNum type="alphaLcParenR"/>
            </a:pPr>
            <a:r>
              <a:rPr lang="en-US" sz="1700"/>
              <a:t>When triggered by a chronic precipitant, symptoms may develop slowly and worsen gradually. </a:t>
            </a:r>
          </a:p>
          <a:p>
            <a:pPr>
              <a:buClr>
                <a:srgbClr val="FF0000"/>
              </a:buClr>
              <a:buFont typeface="Wingdings" charset="2"/>
              <a:buChar char="ü"/>
            </a:pPr>
            <a:endParaRPr lang="en-US" sz="1700"/>
          </a:p>
        </p:txBody>
      </p:sp>
    </p:spTree>
    <p:extLst>
      <p:ext uri="{BB962C8B-B14F-4D97-AF65-F5344CB8AC3E}">
        <p14:creationId xmlns:p14="http://schemas.microsoft.com/office/powerpoint/2010/main" val="414326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dirty="0" smtClean="0">
                <a:solidFill>
                  <a:schemeClr val="accent1"/>
                </a:solidFill>
                <a:latin typeface="+mj-lt"/>
                <a:ea typeface="+mj-ea"/>
                <a:cs typeface="+mj-cs"/>
              </a:rPr>
              <a:t>PPPD</a:t>
            </a:r>
            <a:r>
              <a:rPr lang="en-US" kern="1200" dirty="0">
                <a:solidFill>
                  <a:schemeClr val="accent1"/>
                </a:solidFill>
                <a:latin typeface="+mj-lt"/>
                <a:ea typeface="+mj-ea"/>
                <a:cs typeface="+mj-cs"/>
              </a:rPr>
              <a:t/>
            </a: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Diagnostic Criteria </a:t>
            </a:r>
            <a:br>
              <a:rPr lang="en-US" kern="1200" dirty="0">
                <a:solidFill>
                  <a:schemeClr val="accent1"/>
                </a:solidFill>
                <a:latin typeface="+mj-lt"/>
                <a:ea typeface="+mj-ea"/>
                <a:cs typeface="+mj-cs"/>
              </a:rPr>
            </a:br>
            <a:r>
              <a:rPr lang="en-US" dirty="0">
                <a:solidFill>
                  <a:schemeClr val="accent1"/>
                </a:solidFill>
              </a:rPr>
              <a:t>CHECK LIST </a:t>
            </a:r>
            <a:endParaRPr lang="en-US" kern="1200" dirty="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400"/>
          </a:p>
          <a:p>
            <a:pPr>
              <a:buClr>
                <a:srgbClr val="FF0000"/>
              </a:buClr>
              <a:buFont typeface="Wingdings" charset="2"/>
              <a:buChar char="ü"/>
            </a:pPr>
            <a:r>
              <a:rPr lang="en-US" sz="2400"/>
              <a:t>     D. FUNCTIONAL IMPAIRMENT</a:t>
            </a:r>
          </a:p>
          <a:p>
            <a:pPr>
              <a:buClr>
                <a:srgbClr val="FF0000"/>
              </a:buClr>
              <a:buFont typeface="Wingdings" charset="2"/>
              <a:buChar char="ü"/>
            </a:pPr>
            <a:endParaRPr lang="en-US" sz="2400"/>
          </a:p>
          <a:p>
            <a:pPr marL="457200" lvl="1" indent="0">
              <a:buNone/>
            </a:pPr>
            <a:r>
              <a:rPr lang="en-US"/>
              <a:t>Symptoms cause significant distress or functional impairment. </a:t>
            </a:r>
          </a:p>
          <a:p>
            <a:pPr>
              <a:buClr>
                <a:srgbClr val="FF0000"/>
              </a:buClr>
              <a:buFont typeface="Wingdings" charset="2"/>
              <a:buChar char="ü"/>
            </a:pPr>
            <a:endParaRPr lang="en-US" sz="2400"/>
          </a:p>
        </p:txBody>
      </p:sp>
    </p:spTree>
    <p:extLst>
      <p:ext uri="{BB962C8B-B14F-4D97-AF65-F5344CB8AC3E}">
        <p14:creationId xmlns:p14="http://schemas.microsoft.com/office/powerpoint/2010/main" val="28104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dirty="0" smtClean="0">
                <a:solidFill>
                  <a:schemeClr val="accent1"/>
                </a:solidFill>
                <a:latin typeface="+mj-lt"/>
                <a:ea typeface="+mj-ea"/>
                <a:cs typeface="+mj-cs"/>
              </a:rPr>
              <a:t>PPPD</a:t>
            </a:r>
            <a:r>
              <a:rPr lang="en-US" kern="1200" dirty="0">
                <a:solidFill>
                  <a:schemeClr val="accent1"/>
                </a:solidFill>
                <a:latin typeface="+mj-lt"/>
                <a:ea typeface="+mj-ea"/>
                <a:cs typeface="+mj-cs"/>
              </a:rPr>
              <a:t/>
            </a: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Diagnostic Criteria </a:t>
            </a:r>
            <a:br>
              <a:rPr lang="en-US" kern="1200" dirty="0">
                <a:solidFill>
                  <a:schemeClr val="accent1"/>
                </a:solidFill>
                <a:latin typeface="+mj-lt"/>
                <a:ea typeface="+mj-ea"/>
                <a:cs typeface="+mj-cs"/>
              </a:rPr>
            </a:br>
            <a:r>
              <a:rPr lang="en-US" dirty="0">
                <a:solidFill>
                  <a:schemeClr val="accent1"/>
                </a:solidFill>
              </a:rPr>
              <a:t>CHECK LIST </a:t>
            </a:r>
            <a:endParaRPr lang="en-US" kern="1200" dirty="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400"/>
          </a:p>
          <a:p>
            <a:pPr>
              <a:buClr>
                <a:srgbClr val="FF0000"/>
              </a:buClr>
              <a:buFont typeface="Wingdings" charset="2"/>
              <a:buChar char="ü"/>
            </a:pPr>
            <a:r>
              <a:rPr lang="en-US" sz="2400"/>
              <a:t>     E. DIFFERENTIAL DIAGNOSIS</a:t>
            </a:r>
          </a:p>
          <a:p>
            <a:pPr>
              <a:buClr>
                <a:srgbClr val="FF0000"/>
              </a:buClr>
              <a:buFont typeface="Wingdings" charset="2"/>
              <a:buChar char="ü"/>
            </a:pPr>
            <a:endParaRPr lang="en-US" sz="2400"/>
          </a:p>
          <a:p>
            <a:pPr marL="457200" lvl="1" indent="0">
              <a:buNone/>
            </a:pPr>
            <a:r>
              <a:rPr lang="en-US"/>
              <a:t>Symptoms are not better attributed to another disease or disorder. </a:t>
            </a:r>
          </a:p>
          <a:p>
            <a:pPr>
              <a:buClr>
                <a:srgbClr val="FF0000"/>
              </a:buClr>
              <a:buFont typeface="Wingdings" charset="2"/>
              <a:buChar char="ü"/>
            </a:pPr>
            <a:endParaRPr lang="en-US" sz="2400"/>
          </a:p>
        </p:txBody>
      </p:sp>
    </p:spTree>
    <p:extLst>
      <p:ext uri="{BB962C8B-B14F-4D97-AF65-F5344CB8AC3E}">
        <p14:creationId xmlns:p14="http://schemas.microsoft.com/office/powerpoint/2010/main" val="4024092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dirty="0" smtClean="0">
                <a:solidFill>
                  <a:schemeClr val="accent1"/>
                </a:solidFill>
                <a:latin typeface="+mj-lt"/>
                <a:ea typeface="+mj-ea"/>
                <a:cs typeface="+mj-cs"/>
              </a:rPr>
              <a:t>PPPD</a:t>
            </a:r>
            <a:r>
              <a:rPr lang="en-US" kern="1200" dirty="0">
                <a:solidFill>
                  <a:schemeClr val="accent1"/>
                </a:solidFill>
                <a:latin typeface="+mj-lt"/>
                <a:ea typeface="+mj-ea"/>
                <a:cs typeface="+mj-cs"/>
              </a:rPr>
              <a:t/>
            </a:r>
            <a:br>
              <a:rPr lang="en-US" kern="1200" dirty="0">
                <a:solidFill>
                  <a:schemeClr val="accent1"/>
                </a:solidFill>
                <a:latin typeface="+mj-lt"/>
                <a:ea typeface="+mj-ea"/>
                <a:cs typeface="+mj-cs"/>
              </a:rPr>
            </a:br>
            <a:r>
              <a:rPr lang="en-US" kern="1200" dirty="0" smtClean="0">
                <a:solidFill>
                  <a:schemeClr val="accent1"/>
                </a:solidFill>
                <a:latin typeface="+mj-lt"/>
                <a:ea typeface="+mj-ea"/>
                <a:cs typeface="+mj-cs"/>
              </a:rPr>
              <a:t>Treatment</a:t>
            </a:r>
            <a:endParaRPr lang="en-US" kern="1200" dirty="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400" dirty="0"/>
          </a:p>
          <a:p>
            <a:pPr marL="0" indent="0">
              <a:buClr>
                <a:srgbClr val="FF0000"/>
              </a:buClr>
              <a:buNone/>
            </a:pPr>
            <a:r>
              <a:rPr lang="en-US" sz="2400" dirty="0" smtClean="0"/>
              <a:t>There are a number of factors in the history of a balance patient that point to PPPD. </a:t>
            </a:r>
          </a:p>
          <a:p>
            <a:pPr marL="0" indent="0">
              <a:buClr>
                <a:srgbClr val="FF0000"/>
              </a:buClr>
              <a:buNone/>
            </a:pPr>
            <a:r>
              <a:rPr lang="en-US" sz="2400" dirty="0" smtClean="0"/>
              <a:t>A PPPD questionnaire has been developed. It has been found to be sensitive to PPPD sufferers. </a:t>
            </a:r>
          </a:p>
          <a:p>
            <a:pPr marL="0" indent="0">
              <a:buClr>
                <a:srgbClr val="FF0000"/>
              </a:buClr>
              <a:buNone/>
            </a:pPr>
            <a:r>
              <a:rPr lang="en-US" sz="2400" dirty="0" smtClean="0"/>
              <a:t>It is called the </a:t>
            </a:r>
            <a:r>
              <a:rPr lang="en-US" sz="2400" dirty="0"/>
              <a:t>Niigata PPPD Questionnaire </a:t>
            </a:r>
            <a:endParaRPr lang="en-US" sz="2400" dirty="0"/>
          </a:p>
          <a:p>
            <a:pPr marL="0" indent="0">
              <a:buClr>
                <a:srgbClr val="FF0000"/>
              </a:buClr>
              <a:buNone/>
            </a:pPr>
            <a:endParaRPr lang="en-US" sz="2400" dirty="0"/>
          </a:p>
        </p:txBody>
      </p:sp>
    </p:spTree>
    <p:extLst>
      <p:ext uri="{BB962C8B-B14F-4D97-AF65-F5344CB8AC3E}">
        <p14:creationId xmlns:p14="http://schemas.microsoft.com/office/powerpoint/2010/main" val="205411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dirty="0" smtClean="0">
                <a:solidFill>
                  <a:schemeClr val="accent1"/>
                </a:solidFill>
                <a:latin typeface="+mj-lt"/>
                <a:ea typeface="+mj-ea"/>
                <a:cs typeface="+mj-cs"/>
              </a:rPr>
              <a:t>PPPD</a:t>
            </a:r>
            <a:r>
              <a:rPr lang="en-US" kern="1200" dirty="0">
                <a:solidFill>
                  <a:schemeClr val="accent1"/>
                </a:solidFill>
                <a:latin typeface="+mj-lt"/>
                <a:ea typeface="+mj-ea"/>
                <a:cs typeface="+mj-cs"/>
              </a:rPr>
              <a:t/>
            </a:r>
            <a:br>
              <a:rPr lang="en-US" kern="1200" dirty="0">
                <a:solidFill>
                  <a:schemeClr val="accent1"/>
                </a:solidFill>
                <a:latin typeface="+mj-lt"/>
                <a:ea typeface="+mj-ea"/>
                <a:cs typeface="+mj-cs"/>
              </a:rPr>
            </a:br>
            <a:r>
              <a:rPr lang="en-US" kern="1200" dirty="0" smtClean="0">
                <a:solidFill>
                  <a:schemeClr val="accent1"/>
                </a:solidFill>
                <a:latin typeface="+mj-lt"/>
                <a:ea typeface="+mj-ea"/>
                <a:cs typeface="+mj-cs"/>
              </a:rPr>
              <a:t>Treatment</a:t>
            </a:r>
            <a:endParaRPr lang="en-US" kern="1200" dirty="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400" dirty="0"/>
          </a:p>
          <a:p>
            <a:pPr marL="0" indent="0">
              <a:buClr>
                <a:srgbClr val="FF0000"/>
              </a:buClr>
              <a:buNone/>
            </a:pPr>
            <a:r>
              <a:rPr lang="en-US" sz="2400" dirty="0" smtClean="0"/>
              <a:t>There are a number of factors in the history of a balance patient that point to PPPD. </a:t>
            </a:r>
          </a:p>
          <a:p>
            <a:pPr marL="0" indent="0">
              <a:buClr>
                <a:srgbClr val="FF0000"/>
              </a:buClr>
              <a:buNone/>
            </a:pPr>
            <a:r>
              <a:rPr lang="en-US" sz="2400" dirty="0" smtClean="0"/>
              <a:t>A PPPD questionnaire has been developed. It has been found to be sensitive to PPPD sufferers. </a:t>
            </a:r>
          </a:p>
          <a:p>
            <a:pPr marL="0" indent="0">
              <a:buClr>
                <a:srgbClr val="FF0000"/>
              </a:buClr>
              <a:buNone/>
            </a:pPr>
            <a:r>
              <a:rPr lang="en-US" sz="2400" dirty="0" smtClean="0"/>
              <a:t>It is called the </a:t>
            </a:r>
            <a:r>
              <a:rPr lang="en-US" sz="2400" dirty="0"/>
              <a:t>Niigata PPPD Questionnaire </a:t>
            </a:r>
            <a:endParaRPr lang="en-US" sz="2400" dirty="0"/>
          </a:p>
          <a:p>
            <a:pPr marL="0" indent="0">
              <a:buClr>
                <a:srgbClr val="FF0000"/>
              </a:buClr>
              <a:buNone/>
            </a:pPr>
            <a:endParaRPr lang="en-US" sz="2400" dirty="0"/>
          </a:p>
        </p:txBody>
      </p:sp>
    </p:spTree>
    <p:extLst>
      <p:ext uri="{BB962C8B-B14F-4D97-AF65-F5344CB8AC3E}">
        <p14:creationId xmlns:p14="http://schemas.microsoft.com/office/powerpoint/2010/main" val="1533536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dirty="0" smtClean="0">
                <a:solidFill>
                  <a:schemeClr val="accent1"/>
                </a:solidFill>
                <a:latin typeface="+mj-lt"/>
                <a:ea typeface="+mj-ea"/>
                <a:cs typeface="+mj-cs"/>
              </a:rPr>
              <a:t>PPPD</a:t>
            </a:r>
            <a:r>
              <a:rPr lang="en-US" kern="1200" dirty="0">
                <a:solidFill>
                  <a:schemeClr val="accent1"/>
                </a:solidFill>
                <a:latin typeface="+mj-lt"/>
                <a:ea typeface="+mj-ea"/>
                <a:cs typeface="+mj-cs"/>
              </a:rPr>
              <a:t/>
            </a:r>
            <a:br>
              <a:rPr lang="en-US" kern="1200" dirty="0">
                <a:solidFill>
                  <a:schemeClr val="accent1"/>
                </a:solidFill>
                <a:latin typeface="+mj-lt"/>
                <a:ea typeface="+mj-ea"/>
                <a:cs typeface="+mj-cs"/>
              </a:rPr>
            </a:br>
            <a:r>
              <a:rPr lang="en-US" kern="1200" dirty="0" smtClean="0">
                <a:solidFill>
                  <a:schemeClr val="accent1"/>
                </a:solidFill>
                <a:latin typeface="+mj-lt"/>
                <a:ea typeface="+mj-ea"/>
                <a:cs typeface="+mj-cs"/>
              </a:rPr>
              <a:t>Treatment</a:t>
            </a:r>
            <a:endParaRPr lang="en-US" kern="1200" dirty="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400" dirty="0"/>
          </a:p>
          <a:p>
            <a:pPr marL="0" indent="0">
              <a:buClr>
                <a:srgbClr val="FF0000"/>
              </a:buClr>
              <a:buNone/>
            </a:pPr>
            <a:r>
              <a:rPr lang="en-US" sz="2400" dirty="0" smtClean="0"/>
              <a:t>Vestibular Rehabilitation combined with Cognitive </a:t>
            </a:r>
            <a:r>
              <a:rPr lang="en-US" sz="2400" dirty="0" err="1" smtClean="0"/>
              <a:t>Behavioural</a:t>
            </a:r>
            <a:r>
              <a:rPr lang="en-US" sz="2400" dirty="0" smtClean="0"/>
              <a:t> Therapy has been found to significantly assist PPPD patients </a:t>
            </a:r>
            <a:endParaRPr lang="en-US" sz="2400" dirty="0"/>
          </a:p>
          <a:p>
            <a:pPr marL="0" indent="0">
              <a:buClr>
                <a:srgbClr val="FF0000"/>
              </a:buClr>
              <a:buNone/>
            </a:pPr>
            <a:endParaRPr lang="en-US" sz="2400" dirty="0"/>
          </a:p>
        </p:txBody>
      </p:sp>
    </p:spTree>
    <p:extLst>
      <p:ext uri="{BB962C8B-B14F-4D97-AF65-F5344CB8AC3E}">
        <p14:creationId xmlns:p14="http://schemas.microsoft.com/office/powerpoint/2010/main" val="4312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Persistent Postural Perceptual Dizziness</a:t>
            </a:r>
            <a:br>
              <a:rPr lang="en-US" b="1">
                <a:solidFill>
                  <a:schemeClr val="accent1"/>
                </a:solidFill>
              </a:rPr>
            </a:br>
            <a:r>
              <a:rPr lang="en-US" b="1">
                <a:solidFill>
                  <a:schemeClr val="accent1"/>
                </a:solidFill>
              </a:rPr>
              <a:t>PPPD</a:t>
            </a:r>
          </a:p>
        </p:txBody>
      </p:sp>
      <p:cxnSp>
        <p:nvCxnSpPr>
          <p:cNvPr id="15" name="Straight Connector 14">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a:t>It has been a long journey in the scientific literature to arrive at this diagnostic point</a:t>
            </a:r>
          </a:p>
          <a:p>
            <a:r>
              <a:rPr lang="en-US" sz="2400"/>
              <a:t>PPPD to be included in ICD-11-2018</a:t>
            </a:r>
          </a:p>
          <a:p>
            <a:r>
              <a:rPr lang="en-US" sz="2400"/>
              <a:t>Benign non specific dizziness was always been seen as a primary non organic psychiatric disorder, to be treated by psychiatrists. </a:t>
            </a:r>
          </a:p>
          <a:p>
            <a:r>
              <a:rPr lang="en-US" sz="2400"/>
              <a:t>Psychogenic Dizziness was the most common term until Thomas Brandt suggested that such a label should be examined more closely</a:t>
            </a:r>
          </a:p>
        </p:txBody>
      </p:sp>
    </p:spTree>
    <p:extLst>
      <p:ext uri="{BB962C8B-B14F-4D97-AF65-F5344CB8AC3E}">
        <p14:creationId xmlns:p14="http://schemas.microsoft.com/office/powerpoint/2010/main" val="1284361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dirty="0" smtClean="0">
                <a:solidFill>
                  <a:schemeClr val="accent1"/>
                </a:solidFill>
                <a:latin typeface="+mj-lt"/>
                <a:ea typeface="+mj-ea"/>
                <a:cs typeface="+mj-cs"/>
              </a:rPr>
              <a:t>PPPD</a:t>
            </a:r>
            <a:r>
              <a:rPr lang="en-US" kern="1200" dirty="0">
                <a:solidFill>
                  <a:schemeClr val="accent1"/>
                </a:solidFill>
                <a:latin typeface="+mj-lt"/>
                <a:ea typeface="+mj-ea"/>
                <a:cs typeface="+mj-cs"/>
              </a:rPr>
              <a:t/>
            </a:r>
            <a:br>
              <a:rPr lang="en-US" kern="1200" dirty="0">
                <a:solidFill>
                  <a:schemeClr val="accent1"/>
                </a:solidFill>
                <a:latin typeface="+mj-lt"/>
                <a:ea typeface="+mj-ea"/>
                <a:cs typeface="+mj-cs"/>
              </a:rPr>
            </a:br>
            <a:r>
              <a:rPr lang="en-US" kern="1200" dirty="0" smtClean="0">
                <a:solidFill>
                  <a:schemeClr val="accent1"/>
                </a:solidFill>
                <a:latin typeface="+mj-lt"/>
                <a:ea typeface="+mj-ea"/>
                <a:cs typeface="+mj-cs"/>
              </a:rPr>
              <a:t>Treatment</a:t>
            </a:r>
            <a:endParaRPr lang="en-US" kern="1200" dirty="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400" dirty="0"/>
          </a:p>
          <a:p>
            <a:pPr marL="0" indent="0">
              <a:buClr>
                <a:srgbClr val="FF0000"/>
              </a:buClr>
              <a:buNone/>
            </a:pPr>
            <a:r>
              <a:rPr lang="en-US" sz="2400" dirty="0" smtClean="0"/>
              <a:t>At Small Street Clinic, we have found a combination of in office and home based vestibular rehabilitation therapy over a 12 week period has provided encouraging results</a:t>
            </a:r>
          </a:p>
          <a:p>
            <a:pPr marL="0" indent="0">
              <a:buClr>
                <a:srgbClr val="FF0000"/>
              </a:buClr>
              <a:buNone/>
            </a:pPr>
            <a:endParaRPr lang="en-US" sz="2400" dirty="0"/>
          </a:p>
          <a:p>
            <a:pPr marL="0" indent="0">
              <a:buClr>
                <a:srgbClr val="FF0000"/>
              </a:buClr>
              <a:buNone/>
            </a:pPr>
            <a:r>
              <a:rPr lang="en-US" sz="2400" dirty="0" smtClean="0"/>
              <a:t>Our patients achieve the ability to manage their dizziness, reducing symptoms and increasing function and engagement in activities of daily living</a:t>
            </a:r>
          </a:p>
          <a:p>
            <a:pPr marL="0" indent="0">
              <a:buClr>
                <a:srgbClr val="FF0000"/>
              </a:buClr>
              <a:buNone/>
            </a:pPr>
            <a:endParaRPr lang="en-US" sz="2400" dirty="0"/>
          </a:p>
          <a:p>
            <a:pPr marL="0" indent="0">
              <a:buClr>
                <a:srgbClr val="FF0000"/>
              </a:buClr>
              <a:buNone/>
            </a:pPr>
            <a:endParaRPr lang="en-US" sz="2400" dirty="0"/>
          </a:p>
          <a:p>
            <a:pPr marL="0" indent="0">
              <a:buClr>
                <a:srgbClr val="FF0000"/>
              </a:buClr>
              <a:buNone/>
            </a:pPr>
            <a:endParaRPr lang="en-US" sz="2400" dirty="0"/>
          </a:p>
        </p:txBody>
      </p:sp>
    </p:spTree>
    <p:extLst>
      <p:ext uri="{BB962C8B-B14F-4D97-AF65-F5344CB8AC3E}">
        <p14:creationId xmlns:p14="http://schemas.microsoft.com/office/powerpoint/2010/main" val="162051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dirty="0" smtClean="0">
                <a:solidFill>
                  <a:schemeClr val="accent1"/>
                </a:solidFill>
                <a:latin typeface="+mj-lt"/>
                <a:ea typeface="+mj-ea"/>
                <a:cs typeface="+mj-cs"/>
              </a:rPr>
              <a:t>PPPD</a:t>
            </a:r>
            <a:r>
              <a:rPr lang="en-US" kern="1200" dirty="0">
                <a:solidFill>
                  <a:schemeClr val="accent1"/>
                </a:solidFill>
                <a:latin typeface="+mj-lt"/>
                <a:ea typeface="+mj-ea"/>
                <a:cs typeface="+mj-cs"/>
              </a:rPr>
              <a:t/>
            </a:r>
            <a:br>
              <a:rPr lang="en-US" kern="1200" dirty="0">
                <a:solidFill>
                  <a:schemeClr val="accent1"/>
                </a:solidFill>
                <a:latin typeface="+mj-lt"/>
                <a:ea typeface="+mj-ea"/>
                <a:cs typeface="+mj-cs"/>
              </a:rPr>
            </a:br>
            <a:r>
              <a:rPr lang="en-US" kern="1200" dirty="0" smtClean="0">
                <a:solidFill>
                  <a:schemeClr val="accent1"/>
                </a:solidFill>
                <a:latin typeface="+mj-lt"/>
                <a:ea typeface="+mj-ea"/>
                <a:cs typeface="+mj-cs"/>
              </a:rPr>
              <a:t>Treatment</a:t>
            </a:r>
            <a:endParaRPr lang="en-US" kern="1200" dirty="0">
              <a:solidFill>
                <a:schemeClr val="accent1"/>
              </a:solidFill>
            </a:endParaRPr>
          </a:p>
        </p:txBody>
      </p:sp>
      <p:cxnSp>
        <p:nvCxnSpPr>
          <p:cNvPr id="20" name="Straight Connector 1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400" dirty="0"/>
          </a:p>
          <a:p>
            <a:pPr marL="0" indent="0">
              <a:buClr>
                <a:srgbClr val="FF0000"/>
              </a:buClr>
              <a:buNone/>
            </a:pPr>
            <a:r>
              <a:rPr lang="en-US" sz="2400" dirty="0" smtClean="0"/>
              <a:t>At Small Street Clinic, we have found a combination of in office and home based vestibular rehabilitation therapy over a 12 week period has provided encouraging results</a:t>
            </a:r>
          </a:p>
          <a:p>
            <a:pPr marL="0" indent="0">
              <a:buClr>
                <a:srgbClr val="FF0000"/>
              </a:buClr>
              <a:buNone/>
            </a:pPr>
            <a:endParaRPr lang="en-US" sz="2400" dirty="0"/>
          </a:p>
          <a:p>
            <a:pPr marL="0" indent="0">
              <a:buClr>
                <a:srgbClr val="FF0000"/>
              </a:buClr>
              <a:buNone/>
            </a:pPr>
            <a:r>
              <a:rPr lang="en-US" sz="2400" dirty="0" smtClean="0"/>
              <a:t>Our patients achieve the ability to manage their dizziness, reducing symptoms and increasing function and engagement </a:t>
            </a:r>
            <a:r>
              <a:rPr lang="en-US" sz="2400" smtClean="0"/>
              <a:t>in activities of daily living</a:t>
            </a:r>
            <a:endParaRPr lang="en-US" sz="2400" dirty="0" smtClean="0"/>
          </a:p>
          <a:p>
            <a:pPr marL="0" indent="0">
              <a:buClr>
                <a:srgbClr val="FF0000"/>
              </a:buClr>
              <a:buNone/>
            </a:pPr>
            <a:endParaRPr lang="en-US" sz="2400" dirty="0"/>
          </a:p>
          <a:p>
            <a:pPr marL="0" indent="0">
              <a:buClr>
                <a:srgbClr val="FF0000"/>
              </a:buClr>
              <a:buNone/>
            </a:pPr>
            <a:endParaRPr lang="en-US" sz="2400" dirty="0"/>
          </a:p>
          <a:p>
            <a:pPr marL="0" indent="0">
              <a:buClr>
                <a:srgbClr val="FF0000"/>
              </a:buClr>
              <a:buNone/>
            </a:pPr>
            <a:endParaRPr lang="en-US" sz="2400" dirty="0"/>
          </a:p>
        </p:txBody>
      </p:sp>
    </p:spTree>
    <p:extLst>
      <p:ext uri="{BB962C8B-B14F-4D97-AF65-F5344CB8AC3E}">
        <p14:creationId xmlns:p14="http://schemas.microsoft.com/office/powerpoint/2010/main" val="183234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600" b="1" kern="1200">
                <a:solidFill>
                  <a:schemeClr val="tx1"/>
                </a:solidFill>
                <a:latin typeface="+mj-lt"/>
                <a:ea typeface="+mj-ea"/>
                <a:cs typeface="+mj-cs"/>
              </a:rPr>
              <a:t>1995-96 </a:t>
            </a:r>
            <a:r>
              <a:rPr lang="en-US" sz="2600" kern="1200">
                <a:solidFill>
                  <a:schemeClr val="tx1"/>
                </a:solidFill>
                <a:latin typeface="+mj-lt"/>
                <a:ea typeface="+mj-ea"/>
                <a:cs typeface="+mj-cs"/>
              </a:rPr>
              <a:t/>
            </a:r>
            <a:br>
              <a:rPr lang="en-US" sz="2600" kern="1200">
                <a:solidFill>
                  <a:schemeClr val="tx1"/>
                </a:solidFill>
                <a:latin typeface="+mj-lt"/>
                <a:ea typeface="+mj-ea"/>
                <a:cs typeface="+mj-cs"/>
              </a:rPr>
            </a:br>
            <a:r>
              <a:rPr lang="en-US" sz="2600" kern="1200">
                <a:solidFill>
                  <a:schemeClr val="tx1"/>
                </a:solidFill>
                <a:latin typeface="+mj-lt"/>
                <a:ea typeface="+mj-ea"/>
                <a:cs typeface="+mj-cs"/>
              </a:rPr>
              <a:t>Phobic Postural Vertigo</a:t>
            </a:r>
            <a:br>
              <a:rPr lang="en-US" sz="2600" kern="1200">
                <a:solidFill>
                  <a:schemeClr val="tx1"/>
                </a:solidFill>
                <a:latin typeface="+mj-lt"/>
                <a:ea typeface="+mj-ea"/>
                <a:cs typeface="+mj-cs"/>
              </a:rPr>
            </a:br>
            <a:r>
              <a:rPr lang="en-US" sz="2600" kern="1200">
                <a:solidFill>
                  <a:schemeClr val="tx1"/>
                </a:solidFill>
                <a:latin typeface="+mj-lt"/>
                <a:ea typeface="+mj-ea"/>
                <a:cs typeface="+mj-cs"/>
              </a:rPr>
              <a:t>(PPV)</a:t>
            </a:r>
          </a:p>
        </p:txBody>
      </p:sp>
      <p:sp>
        <p:nvSpPr>
          <p:cNvPr id="6" name="TextBox 5"/>
          <p:cNvSpPr txBox="1"/>
          <p:nvPr/>
        </p:nvSpPr>
        <p:spPr>
          <a:xfrm>
            <a:off x="643468" y="2638043"/>
            <a:ext cx="3363974" cy="3415623"/>
          </a:xfrm>
          <a:prstGeom prst="rect">
            <a:avLst/>
          </a:prstGeom>
        </p:spPr>
        <p:txBody>
          <a:bodyPr vert="horz" lIns="91440" tIns="45720" rIns="91440" bIns="45720" rtlCol="0">
            <a:normAutofit/>
          </a:bodyPr>
          <a:lstStyle/>
          <a:p>
            <a:pPr>
              <a:lnSpc>
                <a:spcPct val="90000"/>
              </a:lnSpc>
              <a:spcAft>
                <a:spcPts val="600"/>
              </a:spcAft>
            </a:pPr>
            <a:r>
              <a:rPr lang="en-US" sz="2000" dirty="0"/>
              <a:t/>
            </a:r>
            <a:br>
              <a:rPr lang="en-US" sz="2000" dirty="0"/>
            </a:br>
            <a:r>
              <a:rPr lang="en-US" sz="2000" dirty="0"/>
              <a:t>Huppert D, </a:t>
            </a:r>
            <a:r>
              <a:rPr lang="en-US" sz="2000" b="1" dirty="0"/>
              <a:t>Brandt T</a:t>
            </a:r>
            <a:r>
              <a:rPr lang="en-US" sz="2000" dirty="0"/>
              <a:t>, </a:t>
            </a:r>
            <a:r>
              <a:rPr lang="en-US" sz="2000" dirty="0" err="1"/>
              <a:t>Dieterich</a:t>
            </a:r>
            <a:r>
              <a:rPr lang="en-US" sz="2000" dirty="0"/>
              <a:t> M, </a:t>
            </a:r>
            <a:r>
              <a:rPr lang="en-US" sz="2000" dirty="0" err="1"/>
              <a:t>Strupp</a:t>
            </a:r>
            <a:r>
              <a:rPr lang="en-US" sz="2000" dirty="0"/>
              <a:t> M.</a:t>
            </a:r>
          </a:p>
          <a:p>
            <a:pPr>
              <a:lnSpc>
                <a:spcPct val="90000"/>
              </a:lnSpc>
              <a:spcAft>
                <a:spcPts val="600"/>
              </a:spcAft>
            </a:pPr>
            <a:r>
              <a:rPr lang="en-US" sz="2000" b="1" dirty="0">
                <a:hlinkClick r:id="rId2"/>
              </a:rPr>
              <a:t>Phobic</a:t>
            </a:r>
            <a:r>
              <a:rPr lang="en-US" sz="2000" dirty="0">
                <a:hlinkClick r:id="rId2"/>
              </a:rPr>
              <a:t> vertigo. The second most common diagnosis in specialized ambulatory care for vertigo].</a:t>
            </a:r>
            <a:endParaRPr lang="en-US" sz="2000" dirty="0"/>
          </a:p>
          <a:p>
            <a:pPr>
              <a:lnSpc>
                <a:spcPct val="90000"/>
              </a:lnSpc>
              <a:spcAft>
                <a:spcPts val="600"/>
              </a:spcAft>
            </a:pPr>
            <a:r>
              <a:rPr lang="en-US" sz="2000" dirty="0" err="1"/>
              <a:t>Nervenarzt</a:t>
            </a:r>
            <a:r>
              <a:rPr lang="en-US" sz="2000" dirty="0"/>
              <a:t>. 1994 Jun;65(6):421-3.</a:t>
            </a:r>
          </a:p>
          <a:p>
            <a:pPr>
              <a:lnSpc>
                <a:spcPct val="90000"/>
              </a:lnSpc>
              <a:spcAft>
                <a:spcPts val="600"/>
              </a:spcAft>
            </a:pPr>
            <a:endParaRPr lang="en-US" sz="2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0384" y="643467"/>
            <a:ext cx="4185526" cy="5410199"/>
          </a:xfrm>
          <a:prstGeom prst="rect">
            <a:avLst/>
          </a:prstGeom>
        </p:spPr>
      </p:pic>
    </p:spTree>
    <p:extLst>
      <p:ext uri="{BB962C8B-B14F-4D97-AF65-F5344CB8AC3E}">
        <p14:creationId xmlns:p14="http://schemas.microsoft.com/office/powerpoint/2010/main" val="409058753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kern="1200">
                <a:solidFill>
                  <a:srgbClr val="FFFFFF"/>
                </a:solidFill>
                <a:latin typeface="+mj-lt"/>
                <a:ea typeface="+mj-ea"/>
                <a:cs typeface="+mj-cs"/>
              </a:rPr>
              <a:t>Brandt and colleagues recommended a re-examination of the physical symptoms of psychogenic vertigo and further research connections between anxiety and dizziness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5796" y="492573"/>
            <a:ext cx="4549597" cy="5880796"/>
          </a:xfrm>
          <a:prstGeom prst="rect">
            <a:avLst/>
          </a:prstGeom>
        </p:spPr>
      </p:pic>
    </p:spTree>
    <p:extLst>
      <p:ext uri="{BB962C8B-B14F-4D97-AF65-F5344CB8AC3E}">
        <p14:creationId xmlns:p14="http://schemas.microsoft.com/office/powerpoint/2010/main" val="92122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kern="1200">
                <a:solidFill>
                  <a:srgbClr val="FFFFFF"/>
                </a:solidFill>
                <a:latin typeface="+mj-lt"/>
                <a:ea typeface="+mj-ea"/>
                <a:cs typeface="+mj-cs"/>
              </a:rPr>
              <a:t>This spawned an exciting period of ”central” vestibular research, resulting in vague balance symptoms being recognised as secondary to psychiatric illness, but acknowledging a connection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5796" y="492573"/>
            <a:ext cx="4549597" cy="5880796"/>
          </a:xfrm>
          <a:prstGeom prst="rect">
            <a:avLst/>
          </a:prstGeom>
        </p:spPr>
      </p:pic>
    </p:spTree>
    <p:extLst>
      <p:ext uri="{BB962C8B-B14F-4D97-AF65-F5344CB8AC3E}">
        <p14:creationId xmlns:p14="http://schemas.microsoft.com/office/powerpoint/2010/main" val="418685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45859" y="640081"/>
            <a:ext cx="3494341" cy="3793488"/>
          </a:xfrm>
          <a:prstGeom prst="ellipse">
            <a:avLst/>
          </a:prstGeom>
          <a:noFill/>
        </p:spPr>
        <p:txBody>
          <a:bodyPr vert="horz" lIns="91440" tIns="45720" rIns="91440" bIns="45720" rtlCol="0" anchor="b">
            <a:normAutofit/>
          </a:bodyPr>
          <a:lstStyle/>
          <a:p>
            <a:r>
              <a:rPr lang="en-US" sz="1800"/>
              <a:t>Brandt presented the following model in 1995</a:t>
            </a:r>
            <a:br>
              <a:rPr lang="en-US" sz="1800"/>
            </a:br>
            <a:r>
              <a:rPr lang="en-US" sz="1800"/>
              <a:t>Brandt T. Phobic postural vertigo. Neurology 1996;46(6):1515Y1519. </a:t>
            </a:r>
            <a:br>
              <a:rPr lang="en-US" sz="1800"/>
            </a:br>
            <a:endParaRPr lang="en-US" sz="1800"/>
          </a:p>
        </p:txBody>
      </p:sp>
      <p:sp>
        <p:nvSpPr>
          <p:cNvPr id="28" name="Rectangle 27">
            <a:extLst>
              <a:ext uri="{FF2B5EF4-FFF2-40B4-BE49-F238E27FC236}">
                <a16:creationId xmlns:a16="http://schemas.microsoft.com/office/drawing/2014/main" xmlns="" id="{71FC7D98-7B8B-402A-90FC-F027482F21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8">
            <a:extLst>
              <a:ext uri="{FF2B5EF4-FFF2-40B4-BE49-F238E27FC236}">
                <a16:creationId xmlns:a16="http://schemas.microsoft.com/office/drawing/2014/main" xmlns="" id="{AD7356EA-285B-4E5D-8FEC-104659A4F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3973" r="5008" b="-1"/>
          <a:stretch/>
        </p:blipFill>
        <p:spPr>
          <a:xfrm>
            <a:off x="5441735" y="804672"/>
            <a:ext cx="5934456" cy="5248656"/>
          </a:xfrm>
          <a:prstGeom prst="rect">
            <a:avLst/>
          </a:prstGeom>
          <a:effectLst/>
        </p:spPr>
      </p:pic>
    </p:spTree>
    <p:extLst>
      <p:ext uri="{BB962C8B-B14F-4D97-AF65-F5344CB8AC3E}">
        <p14:creationId xmlns:p14="http://schemas.microsoft.com/office/powerpoint/2010/main" val="331053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93496" y="618681"/>
            <a:ext cx="2613872" cy="4794567"/>
          </a:xfrm>
          <a:prstGeom prst="ellipse">
            <a:avLst/>
          </a:prstGeom>
        </p:spPr>
        <p:txBody>
          <a:bodyPr vert="horz" lIns="91440" tIns="45720" rIns="91440" bIns="45720" rtlCol="0" anchor="ctr">
            <a:normAutofit/>
          </a:bodyPr>
          <a:lstStyle/>
          <a:p>
            <a:r>
              <a:rPr lang="en-US" sz="2800">
                <a:solidFill>
                  <a:srgbClr val="FFFFFF"/>
                </a:solidFill>
              </a:rPr>
              <a:t>Some Descriptive Stats-1996-Brandt</a:t>
            </a:r>
          </a:p>
        </p:txBody>
      </p:sp>
      <p:sp>
        <p:nvSpPr>
          <p:cNvPr id="18"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763"/>
          <a:stretch/>
        </p:blipFill>
        <p:spPr>
          <a:xfrm>
            <a:off x="976251" y="942538"/>
            <a:ext cx="7163222" cy="4808332"/>
          </a:xfrm>
          <a:prstGeom prst="rect">
            <a:avLst/>
          </a:prstGeom>
          <a:effectLst/>
        </p:spPr>
      </p:pic>
    </p:spTree>
    <p:extLst>
      <p:ext uri="{BB962C8B-B14F-4D97-AF65-F5344CB8AC3E}">
        <p14:creationId xmlns:p14="http://schemas.microsoft.com/office/powerpoint/2010/main" val="299615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2300" b="1" kern="1200">
                <a:solidFill>
                  <a:srgbClr val="FFFFFF"/>
                </a:solidFill>
                <a:latin typeface="+mj-lt"/>
                <a:ea typeface="+mj-ea"/>
                <a:cs typeface="+mj-cs"/>
              </a:rPr>
              <a:t>2005</a:t>
            </a:r>
            <a:r>
              <a:rPr lang="en-US" sz="2300" kern="1200">
                <a:solidFill>
                  <a:srgbClr val="FFFFFF"/>
                </a:solidFill>
                <a:latin typeface="+mj-lt"/>
                <a:ea typeface="+mj-ea"/>
                <a:cs typeface="+mj-cs"/>
              </a:rPr>
              <a:t/>
            </a:r>
            <a:br>
              <a:rPr lang="en-US" sz="2300" kern="1200">
                <a:solidFill>
                  <a:srgbClr val="FFFFFF"/>
                </a:solidFill>
                <a:latin typeface="+mj-lt"/>
                <a:ea typeface="+mj-ea"/>
                <a:cs typeface="+mj-cs"/>
              </a:rPr>
            </a:br>
            <a:r>
              <a:rPr lang="en-US" sz="2300" kern="1200">
                <a:solidFill>
                  <a:srgbClr val="FFFFFF"/>
                </a:solidFill>
                <a:latin typeface="+mj-lt"/>
                <a:ea typeface="+mj-ea"/>
                <a:cs typeface="+mj-cs"/>
              </a:rPr>
              <a:t>Staab introduced the term</a:t>
            </a:r>
            <a:br>
              <a:rPr lang="en-US" sz="2300" kern="1200">
                <a:solidFill>
                  <a:srgbClr val="FFFFFF"/>
                </a:solidFill>
                <a:latin typeface="+mj-lt"/>
                <a:ea typeface="+mj-ea"/>
                <a:cs typeface="+mj-cs"/>
              </a:rPr>
            </a:br>
            <a:r>
              <a:rPr lang="en-US" sz="2300" b="1" kern="1200">
                <a:solidFill>
                  <a:srgbClr val="FFFFFF"/>
                </a:solidFill>
                <a:latin typeface="+mj-lt"/>
                <a:ea typeface="+mj-ea"/>
                <a:cs typeface="+mj-cs"/>
              </a:rPr>
              <a:t>Chronic Subjective Dizziness</a:t>
            </a:r>
            <a:r>
              <a:rPr lang="en-US" sz="2300" kern="1200">
                <a:solidFill>
                  <a:srgbClr val="FFFFFF"/>
                </a:solidFill>
                <a:latin typeface="+mj-lt"/>
                <a:ea typeface="+mj-ea"/>
                <a:cs typeface="+mj-cs"/>
              </a:rPr>
              <a:t/>
            </a:r>
            <a:br>
              <a:rPr lang="en-US" sz="2300" kern="1200">
                <a:solidFill>
                  <a:srgbClr val="FFFFFF"/>
                </a:solidFill>
                <a:latin typeface="+mj-lt"/>
                <a:ea typeface="+mj-ea"/>
                <a:cs typeface="+mj-cs"/>
              </a:rPr>
            </a:br>
            <a:r>
              <a:rPr lang="en-US" sz="2300" kern="1200">
                <a:solidFill>
                  <a:srgbClr val="FFFFFF"/>
                </a:solidFill>
                <a:latin typeface="+mj-lt"/>
                <a:ea typeface="+mj-ea"/>
                <a:cs typeface="+mj-cs"/>
              </a:rPr>
              <a:t>(CSD)</a:t>
            </a:r>
            <a:br>
              <a:rPr lang="en-US" sz="2300" kern="1200">
                <a:solidFill>
                  <a:srgbClr val="FFFFFF"/>
                </a:solidFill>
                <a:latin typeface="+mj-lt"/>
                <a:ea typeface="+mj-ea"/>
                <a:cs typeface="+mj-cs"/>
              </a:rPr>
            </a:br>
            <a:r>
              <a:rPr lang="en-US" sz="2300" kern="1200">
                <a:solidFill>
                  <a:srgbClr val="FFFFFF"/>
                </a:solidFill>
                <a:latin typeface="+mj-lt"/>
                <a:ea typeface="+mj-ea"/>
                <a:cs typeface="+mj-cs"/>
              </a:rPr>
              <a:t>within his research</a:t>
            </a:r>
            <a:br>
              <a:rPr lang="en-US" sz="2300" kern="1200">
                <a:solidFill>
                  <a:srgbClr val="FFFFFF"/>
                </a:solidFill>
                <a:latin typeface="+mj-lt"/>
                <a:ea typeface="+mj-ea"/>
                <a:cs typeface="+mj-cs"/>
              </a:rPr>
            </a:br>
            <a:endParaRPr lang="en-US" sz="2300" kern="120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281" t="1017" r="-641" b="338"/>
          <a:stretch/>
        </p:blipFill>
        <p:spPr>
          <a:xfrm>
            <a:off x="6218167" y="492573"/>
            <a:ext cx="4424855" cy="5880796"/>
          </a:xfrm>
          <a:prstGeom prst="rect">
            <a:avLst/>
          </a:prstGeom>
        </p:spPr>
      </p:pic>
    </p:spTree>
    <p:extLst>
      <p:ext uri="{BB962C8B-B14F-4D97-AF65-F5344CB8AC3E}">
        <p14:creationId xmlns:p14="http://schemas.microsoft.com/office/powerpoint/2010/main" val="2590588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1464</TotalTime>
  <Words>840</Words>
  <Application>Microsoft Macintosh PowerPoint</Application>
  <PresentationFormat>Widescreen</PresentationFormat>
  <Paragraphs>107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Calibri Light</vt:lpstr>
      <vt:lpstr>Wingdings</vt:lpstr>
      <vt:lpstr>Arial</vt:lpstr>
      <vt:lpstr>Office Theme</vt:lpstr>
      <vt:lpstr>Persistent Postural Perceptual Dizziness PPPD</vt:lpstr>
      <vt:lpstr>Persistent Postural Perceptual Dizziness</vt:lpstr>
      <vt:lpstr>Persistent Postural Perceptual Dizziness PPPD</vt:lpstr>
      <vt:lpstr>1995-96  Phobic Postural Vertigo (PPV)</vt:lpstr>
      <vt:lpstr>Brandt and colleagues recommended a re-examination of the physical symptoms of psychogenic vertigo and further research connections between anxiety and dizziness </vt:lpstr>
      <vt:lpstr>This spawned an exciting period of ”central” vestibular research, resulting in vague balance symptoms being recognised as secondary to psychiatric illness, but acknowledging a connection</vt:lpstr>
      <vt:lpstr>Brandt presented the following model in 1995 Brandt T. Phobic postural vertigo. Neurology 1996;46(6):1515Y1519.  </vt:lpstr>
      <vt:lpstr>Some Descriptive Stats-1996-Brandt</vt:lpstr>
      <vt:lpstr>2005 Staab introduced the term Chronic Subjective Dizziness (CSD) within his research </vt:lpstr>
      <vt:lpstr> Chronic Subjective Dizziness (CSD) as an anxiety disorder Jeffrey Staab et al </vt:lpstr>
      <vt:lpstr>  Persistent   Postural-   Perceptual   Dizziness</vt:lpstr>
      <vt:lpstr>  Persistent   Postural-   Perceptual   Dizziness</vt:lpstr>
      <vt:lpstr>  Persistent   Postural-   Perceptual   Dizziness</vt:lpstr>
      <vt:lpstr>  Persistent   Postural-   Perceptual   Dizziness</vt:lpstr>
      <vt:lpstr>PPPD What does this mean for you? </vt:lpstr>
      <vt:lpstr>PPPD What does this mean for you?  </vt:lpstr>
      <vt:lpstr>    PPPD Are we taking the time to explore the diagnosis through the patient’s history? </vt:lpstr>
      <vt:lpstr>    PPPD Are we sometimes inadvertently “fixing” the condition without knowing it? </vt:lpstr>
      <vt:lpstr>PPPD Emerging objective evidence of poor postural control</vt:lpstr>
      <vt:lpstr>PPPD Hypothetical Jump Poor Postural Autonomic Control</vt:lpstr>
      <vt:lpstr> PPPD Diagnostic Criteria  CHECK LIST </vt:lpstr>
      <vt:lpstr>PPPD Diagnostic Criteria  CHECK LIST </vt:lpstr>
      <vt:lpstr>PPPD Diagnostic Criteria  CHECK LIST </vt:lpstr>
      <vt:lpstr>PPPD Diagnostic Criteria  CHECK LIST </vt:lpstr>
      <vt:lpstr>PPPD Diagnostic Criteria  CHECK LIST </vt:lpstr>
      <vt:lpstr>PPPD Diagnostic Criteria  CHECK LIST </vt:lpstr>
      <vt:lpstr>PPPD Treatment</vt:lpstr>
      <vt:lpstr>PPPD Treatment</vt:lpstr>
      <vt:lpstr>PPPD Treatment</vt:lpstr>
      <vt:lpstr>PPPD Treatment</vt:lpstr>
      <vt:lpstr>PPPD Treatment</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Vestibular Central Sensitization Persistent Postural Perceptual Dizziness PPPD</dc:title>
  <dc:creator>Paul Noone</dc:creator>
  <cp:lastModifiedBy>Paul Noone</cp:lastModifiedBy>
  <cp:revision>61</cp:revision>
  <cp:lastPrinted>2017-08-23T00:13:16Z</cp:lastPrinted>
  <dcterms:created xsi:type="dcterms:W3CDTF">2017-08-22T02:05:35Z</dcterms:created>
  <dcterms:modified xsi:type="dcterms:W3CDTF">2020-02-13T11:45:45Z</dcterms:modified>
</cp:coreProperties>
</file>